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F"/>
    <a:srgbClr val="C13018"/>
    <a:srgbClr val="CC9B00"/>
    <a:srgbClr val="4CC1EF"/>
    <a:srgbClr val="2FF563"/>
    <a:srgbClr val="BF0165"/>
    <a:srgbClr val="EF5FE5"/>
    <a:srgbClr val="007033"/>
    <a:srgbClr val="863D0C"/>
    <a:srgbClr val="F58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76252" autoAdjust="0"/>
  </p:normalViewPr>
  <p:slideViewPr>
    <p:cSldViewPr snapToGrid="0">
      <p:cViewPr>
        <p:scale>
          <a:sx n="75" d="100"/>
          <a:sy n="75" d="100"/>
        </p:scale>
        <p:origin x="8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94658F79-AA86-7A43-B4D0-29FF79958936}">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Patterns</a:t>
          </a:r>
          <a:endParaRPr lang="en-GB" dirty="0"/>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Prediction</a:t>
          </a:r>
          <a:endParaRPr lang="en-GB" dirty="0"/>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Demographic Insights</a:t>
          </a:r>
          <a:endParaRPr lang="en-GB" dirty="0"/>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DAF09248-DC19-F14E-B9FC-89B2B8C32A45}">
      <dgm:prSet/>
      <dgm:spPr/>
      <dgm:t>
        <a:bodyPr/>
        <a:lstStyle/>
        <a:p>
          <a:pPr rtl="0"/>
          <a:endParaRPr lang="en-NO" dirty="0"/>
        </a:p>
      </dgm:t>
    </dgm:pt>
    <dgm:pt modelId="{9CF9658F-DF9B-B541-9BC1-A2EFE0F5C5F4}" type="parTrans" cxnId="{274264E3-0DDE-AA41-89B0-356C647D0F06}">
      <dgm:prSet/>
      <dgm:spPr/>
      <dgm:t>
        <a:bodyPr/>
        <a:lstStyle/>
        <a:p>
          <a:endParaRPr lang="en-GB"/>
        </a:p>
      </dgm:t>
    </dgm:pt>
    <dgm:pt modelId="{E313F5B1-771B-7448-B81C-163B6CD4EF96}" type="sibTrans" cxnId="{274264E3-0DDE-AA41-89B0-356C647D0F06}">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pt>
    <dgm:pt modelId="{8939EAEA-0E9B-B840-97A1-AFE2194AF955}" type="pres">
      <dgm:prSet presAssocID="{94658F79-AA86-7A43-B4D0-29FF79958936}" presName="composite" presStyleCnt="0"/>
      <dgm:spPr/>
    </dgm:pt>
    <dgm:pt modelId="{106407A0-9EE3-904A-84EC-947E4379E3E9}" type="pres">
      <dgm:prSet presAssocID="{94658F79-AA86-7A43-B4D0-29FF79958936}" presName="parentText" presStyleLbl="alignNode1" presStyleIdx="0" presStyleCnt="3">
        <dgm:presLayoutVars>
          <dgm:chMax val="1"/>
          <dgm:bulletEnabled val="1"/>
        </dgm:presLayoutVars>
      </dgm:prSet>
      <dgm:spPr/>
    </dgm:pt>
    <dgm:pt modelId="{467473C6-7809-0246-9E9C-2912F664DD2D}" type="pres">
      <dgm:prSet presAssocID="{94658F79-AA86-7A43-B4D0-29FF79958936}" presName="descendantText" presStyleLbl="alignAcc1" presStyleIdx="0" presStyleCnt="3">
        <dgm:presLayoutVars>
          <dgm:bulletEnabled val="1"/>
        </dgm:presLayoutVars>
      </dgm:prSet>
      <dgm:spPr/>
    </dgm:pt>
    <dgm:pt modelId="{3294FB35-752D-1D48-B1D1-FAEC1AC30A0C}" type="pres">
      <dgm:prSet presAssocID="{49C4B526-2B7B-DE43-AD6B-56A5EB1C1563}" presName="sp" presStyleCnt="0"/>
      <dgm:spPr/>
    </dgm:pt>
    <dgm:pt modelId="{48386413-9D9C-F246-8C5A-2BABC59ED49F}" type="pres">
      <dgm:prSet presAssocID="{7E09BA94-69DD-3740-985F-5FEAAF425051}" presName="composite" presStyleCnt="0"/>
      <dgm:spPr/>
    </dgm:pt>
    <dgm:pt modelId="{13BBB54E-F4A4-FF46-918F-AB8F405FFEA1}" type="pres">
      <dgm:prSet presAssocID="{7E09BA94-69DD-3740-985F-5FEAAF425051}" presName="parentText" presStyleLbl="alignNode1" presStyleIdx="1" presStyleCnt="3">
        <dgm:presLayoutVars>
          <dgm:chMax val="1"/>
          <dgm:bulletEnabled val="1"/>
        </dgm:presLayoutVars>
      </dgm:prSet>
      <dgm:spPr/>
    </dgm:pt>
    <dgm:pt modelId="{A82E2351-2FAC-F743-8242-0E1180BDED0A}" type="pres">
      <dgm:prSet presAssocID="{7E09BA94-69DD-3740-985F-5FEAAF425051}" presName="descendantText" presStyleLbl="alignAcc1" presStyleIdx="1" presStyleCnt="3">
        <dgm:presLayoutVars>
          <dgm:bulletEnabled val="1"/>
        </dgm:presLayoutVars>
      </dgm:prSet>
      <dgm:spPr/>
    </dgm:pt>
    <dgm:pt modelId="{9198FB29-61B5-C841-8084-5B44F322DFB1}" type="pres">
      <dgm:prSet presAssocID="{B7478BC4-4329-414C-9F1B-27BA6172BD73}" presName="sp" presStyleCnt="0"/>
      <dgm:spPr/>
    </dgm:pt>
    <dgm:pt modelId="{5923615C-EA8C-B44B-8644-984979EE833C}" type="pres">
      <dgm:prSet presAssocID="{2CAAEA0B-F825-A34F-8673-706860AAB33C}" presName="composite" presStyleCnt="0"/>
      <dgm:spPr/>
    </dgm:pt>
    <dgm:pt modelId="{8764A0F8-3634-1449-8D93-208EE1F296F0}" type="pres">
      <dgm:prSet presAssocID="{2CAAEA0B-F825-A34F-8673-706860AAB33C}" presName="parentText" presStyleLbl="alignNode1" presStyleIdx="2" presStyleCnt="3">
        <dgm:presLayoutVars>
          <dgm:chMax val="1"/>
          <dgm:bulletEnabled val="1"/>
        </dgm:presLayoutVars>
      </dgm:prSet>
      <dgm:spPr/>
    </dgm:pt>
    <dgm:pt modelId="{0E5FEC16-B61E-B145-BFAB-D1039B5F7697}" type="pres">
      <dgm:prSet presAssocID="{2CAAEA0B-F825-A34F-8673-706860AAB33C}" presName="descendantText" presStyleLbl="alignAcc1" presStyleIdx="2" presStyleCnt="3">
        <dgm:presLayoutVars>
          <dgm:bulletEnabled val="1"/>
        </dgm:presLayoutVars>
      </dgm:prSet>
      <dgm:spPr/>
    </dgm:pt>
  </dgm:ptLst>
  <dgm:cxnLst>
    <dgm:cxn modelId="{D6DC5009-63EF-6F43-B31D-24179BCFC10C}" type="presOf" srcId="{7E09BA94-69DD-3740-985F-5FEAAF425051}" destId="{13BBB54E-F4A4-FF46-918F-AB8F405FFEA1}" srcOrd="0" destOrd="0" presId="urn:microsoft.com/office/officeart/2005/8/layout/chevron2"/>
    <dgm:cxn modelId="{BF23460B-14AF-4F40-AB14-48D3B6C4CAB0}" type="presOf" srcId="{94658F79-AA86-7A43-B4D0-29FF79958936}" destId="{106407A0-9EE3-904A-84EC-947E4379E3E9}" srcOrd="0" destOrd="0" presId="urn:microsoft.com/office/officeart/2005/8/layout/chevron2"/>
    <dgm:cxn modelId="{EE858111-A635-DE4B-9781-D782707E3160}" srcId="{7E09BA94-69DD-3740-985F-5FEAAF425051}" destId="{D7D838F9-3E7B-1348-90F6-64B0AAFD33EE}" srcOrd="0" destOrd="0" parTransId="{3585C632-8E18-B44D-B146-CE4380D634EB}" sibTransId="{544A751B-61C0-8B45-8592-74E83C7A694E}"/>
    <dgm:cxn modelId="{2C03BF22-1C1A-E84A-A64D-B62B255AB0AD}" type="presOf" srcId="{DAF09248-DC19-F14E-B9FC-89B2B8C32A45}" destId="{A82E2351-2FAC-F743-8242-0E1180BDED0A}" srcOrd="0" destOrd="1" presId="urn:microsoft.com/office/officeart/2005/8/layout/chevron2"/>
    <dgm:cxn modelId="{7A601D28-5B8F-1644-BF6F-C8421E98D142}" srcId="{2C12ECFD-7935-C44E-B4E8-10D7B0C409B0}" destId="{94658F79-AA86-7A43-B4D0-29FF79958936}" srcOrd="0" destOrd="0" parTransId="{9D1F1708-4BCD-9D4E-94CE-281F7EC9E68B}" sibTransId="{49C4B526-2B7B-DE43-AD6B-56A5EB1C1563}"/>
    <dgm:cxn modelId="{92EB072F-293E-7A42-BD27-72DD550CA33D}" srcId="{2C12ECFD-7935-C44E-B4E8-10D7B0C409B0}" destId="{2CAAEA0B-F825-A34F-8673-706860AAB33C}" srcOrd="2" destOrd="0" parTransId="{6AC3CF5B-ACE7-5045-9376-2B8E19923569}" sibTransId="{DD69B42D-F9EB-3640-B66D-79DD1B649E42}"/>
    <dgm:cxn modelId="{43379E30-2B7E-1343-82CF-66E6391C6BDC}" type="presOf" srcId="{D7D838F9-3E7B-1348-90F6-64B0AAFD33EE}" destId="{A82E2351-2FAC-F743-8242-0E1180BDED0A}" srcOrd="0" destOrd="0" presId="urn:microsoft.com/office/officeart/2005/8/layout/chevron2"/>
    <dgm:cxn modelId="{3A900566-E819-C341-A7E4-823EA04D88DE}" srcId="{94658F79-AA86-7A43-B4D0-29FF79958936}" destId="{5EA931B8-FF8E-5C4C-8776-CB4C75A97135}" srcOrd="0" destOrd="0" parTransId="{F1C03D0F-5DFC-8E42-985D-F2FECE0E4317}" sibTransId="{D4EAED0B-D030-1747-9A19-0E35E77F6584}"/>
    <dgm:cxn modelId="{ECD7DD51-A0B9-5E44-9C60-07550E0664D8}" srcId="{2CAAEA0B-F825-A34F-8673-706860AAB33C}" destId="{A2E33774-D224-2C4D-A186-6519CFDF99D3}" srcOrd="0" destOrd="0" parTransId="{75C1AB96-1F20-DE4E-AABA-94784041462D}" sibTransId="{6BB0CE83-8751-FB45-AD0E-63E1A914AC32}"/>
    <dgm:cxn modelId="{E1DD4683-1BB3-5546-AA80-0D55E2756489}" srcId="{2C12ECFD-7935-C44E-B4E8-10D7B0C409B0}" destId="{7E09BA94-69DD-3740-985F-5FEAAF425051}" srcOrd="1" destOrd="0" parTransId="{108852F6-6C1F-8F4B-A0FF-893AD419BA9A}" sibTransId="{B7478BC4-4329-414C-9F1B-27BA6172BD73}"/>
    <dgm:cxn modelId="{66B6CDAC-5601-144C-9860-5C3CE929B294}" type="presOf" srcId="{2C12ECFD-7935-C44E-B4E8-10D7B0C409B0}" destId="{D4EC1D79-F10E-BC43-8DDF-9B516845C539}" srcOrd="0" destOrd="0" presId="urn:microsoft.com/office/officeart/2005/8/layout/chevron2"/>
    <dgm:cxn modelId="{4B283BC6-23DC-924F-A4C9-2FCD97163817}" type="presOf" srcId="{A2E33774-D224-2C4D-A186-6519CFDF99D3}" destId="{0E5FEC16-B61E-B145-BFAB-D1039B5F7697}" srcOrd="0" destOrd="0" presId="urn:microsoft.com/office/officeart/2005/8/layout/chevron2"/>
    <dgm:cxn modelId="{92ACBDD6-BF26-9C47-9925-1BFE1C16B097}" type="presOf" srcId="{2CAAEA0B-F825-A34F-8673-706860AAB33C}" destId="{8764A0F8-3634-1449-8D93-208EE1F296F0}" srcOrd="0" destOrd="0" presId="urn:microsoft.com/office/officeart/2005/8/layout/chevron2"/>
    <dgm:cxn modelId="{274264E3-0DDE-AA41-89B0-356C647D0F06}" srcId="{7E09BA94-69DD-3740-985F-5FEAAF425051}" destId="{DAF09248-DC19-F14E-B9FC-89B2B8C32A45}" srcOrd="1" destOrd="0" parTransId="{9CF9658F-DF9B-B541-9BC1-A2EFE0F5C5F4}" sibTransId="{E313F5B1-771B-7448-B81C-163B6CD4EF96}"/>
    <dgm:cxn modelId="{F4EA32F1-20D1-A947-8ACB-220D8D47433D}" type="presOf" srcId="{5EA931B8-FF8E-5C4C-8776-CB4C75A97135}" destId="{467473C6-7809-0246-9E9C-2912F664DD2D}" srcOrd="0" destOrd="0" presId="urn:microsoft.com/office/officeart/2005/8/layout/chevron2"/>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3d3" qsCatId="3D" csTypeId="urn:microsoft.com/office/officeart/2005/8/colors/colorful4" csCatId="colorful"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dgm:t>
        <a:bodyPr/>
        <a:lstStyle/>
        <a:p>
          <a:r>
            <a:rPr lang="en-US" dirty="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a:latin typeface="Comic Sans MS" panose="030F0702030302020204" pitchFamily="66" charset="0"/>
              <a:ea typeface="+mj-ea"/>
              <a:cs typeface="Arshia" panose="00000400000000000000" pitchFamily="2" charset="-78"/>
            </a:rPr>
            <a:t>indicates income level (&lt;=50K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F638AF2D-9B3E-7B40-9326-4479C29BD191}">
      <dgm:prSet phldrT="[Text]"/>
      <dgm:spPr/>
      <dgm:t>
        <a:bodyPr/>
        <a:lstStyle/>
        <a:p>
          <a:pPr rtl="0"/>
          <a:r>
            <a:rPr lang="en-GB" dirty="0"/>
            <a:t>.</a:t>
          </a:r>
        </a:p>
      </dgm:t>
    </dgm:pt>
    <dgm:pt modelId="{28FD4A03-3F03-2A46-A2E2-F58A6D98FD5E}" type="parTrans" cxnId="{4F606594-5064-D84D-BDF7-8851C609E9EB}">
      <dgm:prSet/>
      <dgm:spPr/>
      <dgm:t>
        <a:bodyPr/>
        <a:lstStyle/>
        <a:p>
          <a:endParaRPr lang="en-GB"/>
        </a:p>
      </dgm:t>
    </dgm:pt>
    <dgm:pt modelId="{AEB21EDA-FC90-C941-B8D6-DBDC49AC2665}" type="sibTrans" cxnId="{4F606594-5064-D84D-BDF7-8851C609E9EB}">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pt>
    <dgm:pt modelId="{B3E9FAE6-8A82-A447-AFE9-93CC58DD35B7}" type="pres">
      <dgm:prSet presAssocID="{F0A33C00-8F72-964B-B2BB-E26773E56557}" presName="ChildText" presStyleLbl="revTx" presStyleIdx="0" presStyleCnt="3" custScaleX="444936" custLinFactX="68176" custLinFactNeighborX="100000" custLinFactNeighborY="4952">
        <dgm:presLayoutVars>
          <dgm:chMax val="0"/>
          <dgm:chPref val="0"/>
          <dgm:bulletEnabled val="1"/>
        </dgm:presLayoutVars>
      </dgm:prSet>
      <dgm:spPr/>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LinFactNeighborX="-47105" custLinFactNeighborY="-8830"/>
      <dgm:spPr/>
    </dgm:pt>
    <dgm:pt modelId="{E11F0AD5-5449-C149-B816-AD1E9B6FE45F}" type="pres">
      <dgm:prSet presAssocID="{3CB8E34E-003A-504D-BB5F-9D87D487BD62}" presName="ParentText" presStyleLbl="node1" presStyleIdx="1" presStyleCnt="3" custLinFactNeighborX="-51509" custLinFactNeighborY="-7543">
        <dgm:presLayoutVars>
          <dgm:chMax val="1"/>
          <dgm:chPref val="1"/>
          <dgm:bulletEnabled val="1"/>
        </dgm:presLayoutVars>
      </dgm:prSet>
      <dgm:spPr/>
    </dgm:pt>
    <dgm:pt modelId="{DB861F52-90ED-6C41-8D59-1B8E567F04DB}" type="pres">
      <dgm:prSet presAssocID="{3CB8E34E-003A-504D-BB5F-9D87D487BD62}" presName="ChildText" presStyleLbl="revTx" presStyleIdx="1" presStyleCnt="3" custScaleX="251289" custScaleY="144155" custLinFactNeighborX="3320" custLinFactNeighborY="5645">
        <dgm:presLayoutVars>
          <dgm:chMax val="0"/>
          <dgm:chPref val="0"/>
          <dgm:bulletEnabled val="1"/>
        </dgm:presLayoutVars>
      </dgm:prSet>
      <dgm:spPr/>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X="-7932" custLinFactNeighborX="-100000" custLinFactNeighborY="435">
        <dgm:presLayoutVars>
          <dgm:chMax val="1"/>
          <dgm:chPref val="1"/>
          <dgm:bulletEnabled val="1"/>
        </dgm:presLayoutVars>
      </dgm:prSet>
      <dgm:spPr/>
    </dgm:pt>
    <dgm:pt modelId="{93A5AB16-CBAB-4E46-907B-2F563095902A}" type="pres">
      <dgm:prSet presAssocID="{29E60E1E-CF67-5545-B777-3381CE8A0B94}" presName="FinalChildText" presStyleLbl="revTx" presStyleIdx="2" presStyleCnt="3" custLinFactX="-49743" custLinFactNeighborX="-100000" custLinFactNeighborY="3532">
        <dgm:presLayoutVars>
          <dgm:chMax val="0"/>
          <dgm:chPref val="0"/>
          <dgm:bulletEnabled val="1"/>
        </dgm:presLayoutVars>
      </dgm:prSet>
      <dgm:spPr/>
    </dgm:pt>
  </dgm:ptLst>
  <dgm:cxnLst>
    <dgm:cxn modelId="{526C140E-B325-E34E-B725-D3554AAFAD83}" type="presOf" srcId="{D309F7A8-DF9C-F647-8A07-9EEF2E51F149}" destId="{47DE6814-9566-114B-8AE0-9CFDA51945BE}" srcOrd="0" destOrd="0" presId="urn:microsoft.com/office/officeart/2005/8/layout/StepDownProcess"/>
    <dgm:cxn modelId="{A1AF5A26-DC4E-9649-A3EB-20A9CEA38470}" srcId="{D309F7A8-DF9C-F647-8A07-9EEF2E51F149}" destId="{F0A33C00-8F72-964B-B2BB-E26773E56557}" srcOrd="0" destOrd="0" parTransId="{0F368DDF-4D4F-BB4B-BBA3-E4FD653BDAF8}" sibTransId="{2F1305DC-0B8A-7146-A8EC-B70D87FEB46D}"/>
    <dgm:cxn modelId="{92FA8633-4DC5-7A4B-96A5-2A8EA3218DAD}" type="presOf" srcId="{F0A33C00-8F72-964B-B2BB-E26773E56557}" destId="{7ECD0F86-4C78-B644-9AE9-F579DC96FF75}"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C7293F5B-5D63-F946-97B9-8425B26097CA}" type="presOf" srcId="{3CB8E34E-003A-504D-BB5F-9D87D487BD62}" destId="{E11F0AD5-5449-C149-B816-AD1E9B6FE45F}"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E0FE1141-B281-F540-BB95-E92AAFF41EB4}" type="presOf" srcId="{102F201C-C696-5A43-938B-2F01A89EC4A2}" destId="{B3E9FAE6-8A82-A447-AFE9-93CC58DD35B7}" srcOrd="0" destOrd="0" presId="urn:microsoft.com/office/officeart/2005/8/layout/StepDownProcess"/>
    <dgm:cxn modelId="{0148466D-0E18-514E-B5C3-DDED61F1CE03}" type="presOf" srcId="{F638AF2D-9B3E-7B40-9326-4479C29BD191}" destId="{93A5AB16-CBAB-4E46-907B-2F563095902A}" srcOrd="0" destOrd="0" presId="urn:microsoft.com/office/officeart/2005/8/layout/StepDownProcess"/>
    <dgm:cxn modelId="{4F606594-5064-D84D-BDF7-8851C609E9EB}" srcId="{29E60E1E-CF67-5545-B777-3381CE8A0B94}" destId="{F638AF2D-9B3E-7B40-9326-4479C29BD191}" srcOrd="0" destOrd="0" parTransId="{28FD4A03-3F03-2A46-A2E2-F58A6D98FD5E}" sibTransId="{AEB21EDA-FC90-C941-B8D6-DBDC49AC2665}"/>
    <dgm:cxn modelId="{6904A695-FB3D-8049-9E9E-06B25EB10FD3}" type="presOf" srcId="{29E60E1E-CF67-5545-B777-3381CE8A0B94}" destId="{3A279212-B1B0-384E-A8E0-3398794D9DF3}"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40F69CBA-6C42-0347-81B5-41AF16CECA17}" srcId="{D309F7A8-DF9C-F647-8A07-9EEF2E51F149}" destId="{3CB8E34E-003A-504D-BB5F-9D87D487BD62}" srcOrd="1" destOrd="0" parTransId="{333A4BC8-0098-BC4E-ADF0-2AE2EF86777E}" sibTransId="{65EC1FE9-DE53-FC4C-9B7A-0C09992316A5}"/>
    <dgm:cxn modelId="{F0E5CBBF-91C0-694D-962C-BC9D06FEC685}" srcId="{3CB8E34E-003A-504D-BB5F-9D87D487BD62}" destId="{E367D378-21CA-D747-8226-584A780A0753}" srcOrd="0" destOrd="0" parTransId="{18821932-BD08-9E4C-812A-0D77D82603E6}" sibTransId="{890D2BA5-BC88-E54D-8F94-AB8616C1B4DD}"/>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 modelId="{0784B20C-434F-9947-AFDC-CA73BFDEF0EF}" type="presParOf" srcId="{656376DC-4B91-114A-B716-E8A963E497F3}" destId="{93A5AB16-CBAB-4E46-907B-2F563095902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GB"/>
        </a:p>
      </dgm:t>
    </dgm:pt>
    <dgm:pt modelId="{F9338F1E-051B-5041-8C3E-D5EB09942169}">
      <dgm:prSet phldrT="[Text]" custT="1"/>
      <dgm:spPr/>
      <dgm:t>
        <a:bodyPr/>
        <a:lstStyle/>
        <a:p>
          <a:pPr rtl="0"/>
          <a:r>
            <a:rPr lang="en-GB" sz="1400" b="1" i="0" dirty="0"/>
            <a:t>Demographic Factors</a:t>
          </a:r>
          <a:endParaRPr lang="en-GB" sz="14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200" b="0" i="0" dirty="0"/>
            <a:t>Age</a:t>
          </a:r>
          <a:endParaRPr lang="en-GB" sz="12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dgm:t>
        <a:bodyPr/>
        <a:lstStyle/>
        <a:p>
          <a:r>
            <a:rPr lang="en-GB" sz="1400" b="1" i="0" dirty="0"/>
            <a:t>Socioeconomic Factors</a:t>
          </a:r>
          <a:endParaRPr lang="en-GB" sz="14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dgm:t>
        <a:bodyPr/>
        <a:lstStyle/>
        <a:p>
          <a:pPr>
            <a:buFont typeface="Arial" panose="020B0604020202020204" pitchFamily="34" charset="0"/>
            <a:buChar char="•"/>
          </a:pPr>
          <a:r>
            <a:rPr lang="en-GB" sz="1200" b="0" i="0" dirty="0"/>
            <a:t>Education</a:t>
          </a:r>
          <a:endParaRPr lang="en-GB" sz="12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400" b="1" i="0" dirty="0"/>
            <a:t>Family and Personal Status</a:t>
          </a:r>
          <a:endParaRPr lang="en-GB" sz="14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200" b="0" i="0" dirty="0"/>
            <a:t>Marital-status</a:t>
          </a:r>
          <a:endParaRPr lang="en-GB" sz="12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2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2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2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dgm:t>
        <a:bodyPr/>
        <a:lstStyle/>
        <a:p>
          <a:pPr>
            <a:buFont typeface="Arial" panose="020B0604020202020204" pitchFamily="34" charset="0"/>
            <a:buChar char="•"/>
          </a:pPr>
          <a:r>
            <a:rPr lang="en-GB" sz="1200" b="0" i="0" dirty="0"/>
            <a:t>Education-</a:t>
          </a:r>
          <a:r>
            <a:rPr lang="en-GB" sz="1200" b="0" i="0" dirty="0" err="1"/>
            <a:t>num</a:t>
          </a:r>
          <a:r>
            <a:rPr lang="en-GB" sz="12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dgm:t>
        <a:bodyPr/>
        <a:lstStyle/>
        <a:p>
          <a:pPr>
            <a:buFont typeface="Arial" panose="020B0604020202020204" pitchFamily="34" charset="0"/>
            <a:buChar char="•"/>
          </a:pPr>
          <a:r>
            <a:rPr lang="en-GB" sz="1200" b="0" i="0" dirty="0" err="1"/>
            <a:t>Workclass</a:t>
          </a:r>
          <a:endParaRPr lang="en-GB" sz="12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2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custT="1"/>
      <dgm:spPr/>
      <dgm:t>
        <a:bodyPr/>
        <a:lstStyle/>
        <a:p>
          <a:pPr rtl="0"/>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010A435A-814F-C640-9421-BC790482DFFD}">
      <dgm:prSet custT="1"/>
      <dgm:spPr/>
      <dgm:t>
        <a:bodyPr/>
        <a:lstStyle/>
        <a:p>
          <a:pPr>
            <a:buFont typeface="Arial" panose="020B0604020202020204" pitchFamily="34" charset="0"/>
            <a:buChar char="•"/>
          </a:pPr>
          <a:r>
            <a:rPr lang="en-GB" sz="1100" b="0" i="0" dirty="0"/>
            <a:t>Occupation</a:t>
          </a:r>
        </a:p>
      </dgm:t>
    </dgm:pt>
    <dgm:pt modelId="{AA572B3E-E9D1-1B40-AC21-1D617B371D68}" type="parTrans" cxnId="{3DAB1639-2994-C64C-B3AC-DCF33F65ADDA}">
      <dgm:prSet/>
      <dgm:spPr/>
      <dgm:t>
        <a:bodyPr/>
        <a:lstStyle/>
        <a:p>
          <a:endParaRPr lang="en-GB"/>
        </a:p>
      </dgm:t>
    </dgm:pt>
    <dgm:pt modelId="{0508AFA3-3532-FB42-A6E4-3741ED62D9F5}" type="sibTrans" cxnId="{3DAB1639-2994-C64C-B3AC-DCF33F65ADDA}">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1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1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1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100" b="0" i="0" dirty="0" err="1"/>
            <a:t>Fnlwgt</a:t>
          </a:r>
          <a:endParaRPr lang="en-GB" sz="11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1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C1B9DD48-D327-2A45-9C6E-29FE5295BDDC}">
      <dgm:prSet custT="1"/>
      <dgm:spPr/>
      <dgm:t>
        <a:bodyPr/>
        <a:lstStyle/>
        <a:p>
          <a:pPr rtl="0"/>
          <a:endParaRPr lang="en-GB" sz="1100" dirty="0"/>
        </a:p>
      </dgm:t>
    </dgm:pt>
    <dgm:pt modelId="{6D8297AE-CFF5-894C-A062-69C9C8F943CB}" type="sibTrans" cxnId="{EC106187-6FF5-6349-8334-B6B66507907C}">
      <dgm:prSet/>
      <dgm:spPr/>
      <dgm:t>
        <a:bodyPr/>
        <a:lstStyle/>
        <a:p>
          <a:endParaRPr lang="en-GB"/>
        </a:p>
      </dgm:t>
    </dgm:pt>
    <dgm:pt modelId="{3610B3BA-FAA8-BA44-9153-0370AF3592F7}" type="parTrans" cxnId="{EC106187-6FF5-6349-8334-B6B66507907C}">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pt>
    <dgm:pt modelId="{3E5FC628-4C34-B342-9B0D-5927672D3666}" type="pres">
      <dgm:prSet presAssocID="{F9338F1E-051B-5041-8C3E-D5EB09942169}" presName="linNode" presStyleCnt="0"/>
      <dgm:spPr/>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pt>
    <dgm:pt modelId="{15B9FDB4-EE05-B740-AEB4-C273C919AEC4}" type="pres">
      <dgm:prSet presAssocID="{F9338F1E-051B-5041-8C3E-D5EB09942169}" presName="descendantText" presStyleLbl="alignAccFollowNode1" presStyleIdx="0" presStyleCnt="4" custScaleX="74731">
        <dgm:presLayoutVars>
          <dgm:bulletEnabled val="1"/>
        </dgm:presLayoutVars>
      </dgm:prSet>
      <dgm:spPr/>
    </dgm:pt>
    <dgm:pt modelId="{08B3F0B4-ED12-F941-857A-9A3F48B873F9}" type="pres">
      <dgm:prSet presAssocID="{DDEA77F3-22B1-A74B-9C8B-C80AFD48D728}" presName="sp" presStyleCnt="0"/>
      <dgm:spPr/>
    </dgm:pt>
    <dgm:pt modelId="{BAB768BD-A3A1-3348-BC52-9A28CCBDF81D}" type="pres">
      <dgm:prSet presAssocID="{9F65ABA9-81A7-FF44-8BF6-FDDF03CFE4A0}" presName="linNode" presStyleCnt="0"/>
      <dgm:spPr/>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pt>
    <dgm:pt modelId="{C787C0F3-53DB-AC4B-A284-9947A40A66D6}" type="pres">
      <dgm:prSet presAssocID="{9F65ABA9-81A7-FF44-8BF6-FDDF03CFE4A0}" presName="descendantText" presStyleLbl="alignAccFollowNode1" presStyleIdx="1" presStyleCnt="4" custScaleX="74731">
        <dgm:presLayoutVars>
          <dgm:bulletEnabled val="1"/>
        </dgm:presLayoutVars>
      </dgm:prSet>
      <dgm:spPr/>
    </dgm:pt>
    <dgm:pt modelId="{BA6ECC1C-9155-FC46-A04E-48CA6C29D881}" type="pres">
      <dgm:prSet presAssocID="{26C789A4-2A60-064C-A9C3-C839C677E6A8}" presName="sp" presStyleCnt="0"/>
      <dgm:spPr/>
    </dgm:pt>
    <dgm:pt modelId="{77040C89-44CD-6A42-B818-6755E2C17012}" type="pres">
      <dgm:prSet presAssocID="{134233AB-357E-0143-A7B6-5782D81DFF0A}" presName="linNode" presStyleCnt="0"/>
      <dgm:spPr/>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pt>
    <dgm:pt modelId="{D11A3A8D-A4DF-844A-9922-2C8335C8431F}" type="pres">
      <dgm:prSet presAssocID="{134233AB-357E-0143-A7B6-5782D81DFF0A}" presName="descendantText" presStyleLbl="alignAccFollowNode1" presStyleIdx="2" presStyleCnt="4" custScaleX="74731" custLinFactNeighborX="1587" custLinFactNeighborY="-3256">
        <dgm:presLayoutVars>
          <dgm:bulletEnabled val="1"/>
        </dgm:presLayoutVars>
      </dgm:prSet>
      <dgm:spPr/>
    </dgm:pt>
    <dgm:pt modelId="{22A5B8EE-5482-5140-96B7-AA0ED686A2F2}" type="pres">
      <dgm:prSet presAssocID="{449CA739-231A-194C-ABDB-E19864FF0AE3}" presName="sp" presStyleCnt="0"/>
      <dgm:spPr/>
    </dgm:pt>
    <dgm:pt modelId="{C1A5F593-B9DF-F24E-ACEF-18DE20BAB8AB}" type="pres">
      <dgm:prSet presAssocID="{AB9F54BB-AD31-B54C-B661-41DF090A5600}" presName="linNode" presStyleCnt="0"/>
      <dgm:spPr/>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pt>
    <dgm:pt modelId="{B74562FE-4F46-124E-9D5A-4722DE0586B6}" type="pres">
      <dgm:prSet presAssocID="{AB9F54BB-AD31-B54C-B661-41DF090A5600}" presName="descendantText" presStyleLbl="alignAccFollowNode1" presStyleIdx="3" presStyleCnt="4" custScaleX="77807" custScaleY="161407" custLinFactNeighborX="1122" custLinFactNeighborY="609">
        <dgm:presLayoutVars>
          <dgm:bulletEnabled val="1"/>
        </dgm:presLayoutVars>
      </dgm:prSet>
      <dgm:spPr/>
    </dgm:pt>
  </dgm:ptLst>
  <dgm:cxnLst>
    <dgm:cxn modelId="{3788D908-1DA9-3346-9781-2D5F992CB6B9}" type="presOf" srcId="{C1B9DD48-D327-2A45-9C6E-29FE5295BDDC}" destId="{B74562FE-4F46-124E-9D5A-4722DE0586B6}" srcOrd="0" destOrd="0" presId="urn:microsoft.com/office/officeart/2005/8/layout/vList5"/>
    <dgm:cxn modelId="{4D23420A-2712-344C-8BA0-3E2B6CA18674}" type="presOf" srcId="{A4FB525F-120A-5741-B513-4F0BA089405C}" destId="{C787C0F3-53DB-AC4B-A284-9947A40A66D6}" srcOrd="0" destOrd="1" presId="urn:microsoft.com/office/officeart/2005/8/layout/vList5"/>
    <dgm:cxn modelId="{78220C0F-F0BD-0F49-8199-D0EDF2C4A442}" type="presOf" srcId="{134233AB-357E-0143-A7B6-5782D81DFF0A}" destId="{6F466220-49A0-4745-9B5C-11AA7FB0D956}" srcOrd="0" destOrd="0" presId="urn:microsoft.com/office/officeart/2005/8/layout/vList5"/>
    <dgm:cxn modelId="{21A1B522-C949-804C-ACD9-92AEF3B963AF}" type="presOf" srcId="{338D404A-B822-5941-82F7-033332242C78}" destId="{B74562FE-4F46-124E-9D5A-4722DE0586B6}" srcOrd="0" destOrd="5" presId="urn:microsoft.com/office/officeart/2005/8/layout/vList5"/>
    <dgm:cxn modelId="{5AE9042C-54F1-7F4D-A9F9-2C6D6DD9DED6}" type="presOf" srcId="{AB9F54BB-AD31-B54C-B661-41DF090A5600}" destId="{A1378FBC-CD38-E043-A867-B70E16D6B2AB}" srcOrd="0" destOrd="0" presId="urn:microsoft.com/office/officeart/2005/8/layout/vList5"/>
    <dgm:cxn modelId="{B8E8502F-71C0-CA43-B0FC-7341C51E9D36}" type="presOf" srcId="{49973049-313E-AA47-A326-B8C404868CEB}" destId="{D11A3A8D-A4DF-844A-9922-2C8335C8431F}" srcOrd="0" destOrd="0" presId="urn:microsoft.com/office/officeart/2005/8/layout/vList5"/>
    <dgm:cxn modelId="{3DAB1639-2994-C64C-B3AC-DCF33F65ADDA}" srcId="{AB9F54BB-AD31-B54C-B661-41DF090A5600}" destId="{010A435A-814F-C640-9421-BC790482DFFD}" srcOrd="1" destOrd="0" parTransId="{AA572B3E-E9D1-1B40-AC21-1D617B371D68}" sibTransId="{0508AFA3-3532-FB42-A6E4-3741ED62D9F5}"/>
    <dgm:cxn modelId="{1B1E533C-B5B4-A544-9887-76DB02B56702}" type="presOf" srcId="{99F34494-85E8-504E-9885-ED3D3BF69EB8}" destId="{B74562FE-4F46-124E-9D5A-4722DE0586B6}" srcOrd="0" destOrd="2" presId="urn:microsoft.com/office/officeart/2005/8/layout/vList5"/>
    <dgm:cxn modelId="{71B5B95B-A89B-DF4E-A092-CF44A30B96B2}" srcId="{AB9F54BB-AD31-B54C-B661-41DF090A5600}" destId="{498CF8C3-4572-1047-9DB3-3BE8B06F17F4}" srcOrd="4" destOrd="0" parTransId="{5AC63EAA-9D07-3047-8E78-BF77450F3D0B}" sibTransId="{0ABE1082-958D-3B43-A947-B51F5043DC6A}"/>
    <dgm:cxn modelId="{60DC4E43-5F6E-5141-9987-7414686B0145}" srcId="{9F65ABA9-81A7-FF44-8BF6-FDDF03CFE4A0}" destId="{8507490D-D8BE-554C-BE2A-13EC4A93BE4C}" srcOrd="0" destOrd="0" parTransId="{486C507F-50E1-1F4E-A763-530FFA3008B3}" sibTransId="{D7166440-998C-BB46-92E8-D914E8AFBD7A}"/>
    <dgm:cxn modelId="{22A39A63-868A-9147-ABDA-E2F0064CE0E0}" type="presOf" srcId="{498CF8C3-4572-1047-9DB3-3BE8B06F17F4}" destId="{B74562FE-4F46-124E-9D5A-4722DE0586B6}" srcOrd="0" destOrd="4" presId="urn:microsoft.com/office/officeart/2005/8/layout/vList5"/>
    <dgm:cxn modelId="{10C7E463-F382-054F-B8C4-CC344C8E1FD9}" srcId="{134233AB-357E-0143-A7B6-5782D81DFF0A}" destId="{B91E4569-4575-BC45-87F2-A9E8847E76EE}" srcOrd="1" destOrd="0" parTransId="{37F77CBD-CCD8-EF44-B632-46B020986538}" sibTransId="{D4F42AA3-225E-904E-8A45-71AB298CEFB9}"/>
    <dgm:cxn modelId="{57E6B647-815D-8841-9BB6-18DD0C03E78D}" type="presOf" srcId="{010A435A-814F-C640-9421-BC790482DFFD}" destId="{B74562FE-4F46-124E-9D5A-4722DE0586B6}" srcOrd="0" destOrd="1" presId="urn:microsoft.com/office/officeart/2005/8/layout/vList5"/>
    <dgm:cxn modelId="{89378D49-C217-964F-A809-B605C621CD1A}" type="presOf" srcId="{71AA6D27-8776-414A-8909-1B616E69E8B3}" destId="{15B9FDB4-EE05-B740-AEB4-C273C919AEC4}" srcOrd="0" destOrd="3"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5DB1E76E-10ED-994F-A855-151E4EA875AD}" type="presOf" srcId="{8133396C-6C4E-234D-91DB-BB3ADFCE29E9}" destId="{B74562FE-4F46-124E-9D5A-4722DE0586B6}" srcOrd="0" destOrd="6" presId="urn:microsoft.com/office/officeart/2005/8/layout/vList5"/>
    <dgm:cxn modelId="{F4575470-FC84-394F-814C-FAE14F2B13D9}" srcId="{F9338F1E-051B-5041-8C3E-D5EB09942169}" destId="{5027AA2F-786E-5148-B859-9E3199EE0330}" srcOrd="0" destOrd="0" parTransId="{F6D60FE2-FD25-6541-8F28-E87B3DE6EB38}" sibTransId="{0571F4D9-18F9-1548-8E55-513B34217640}"/>
    <dgm:cxn modelId="{02097372-79FC-4D48-A7D1-269E617F8D82}" srcId="{134233AB-357E-0143-A7B6-5782D81DFF0A}" destId="{49973049-313E-AA47-A326-B8C404868CEB}" srcOrd="0" destOrd="0" parTransId="{E6C12E38-B063-D84F-9D0A-7E07BA444DDF}" sibTransId="{398BAC39-C686-3A42-B46E-5ED454F13C48}"/>
    <dgm:cxn modelId="{5ACF1774-CF30-4A42-8919-586A6BE028D8}" type="presOf" srcId="{8507490D-D8BE-554C-BE2A-13EC4A93BE4C}" destId="{C787C0F3-53DB-AC4B-A284-9947A40A66D6}" srcOrd="0" destOrd="0" presId="urn:microsoft.com/office/officeart/2005/8/layout/vList5"/>
    <dgm:cxn modelId="{D59E4675-D57B-A144-AC19-02AFC6DA6616}" srcId="{AB9F54BB-AD31-B54C-B661-41DF090A5600}" destId="{338D404A-B822-5941-82F7-033332242C78}" srcOrd="5" destOrd="0" parTransId="{C10050C0-C7A5-DA41-9D46-9BBC3A871955}" sibTransId="{6C52560F-D3CC-A64B-9F26-97A50356871F}"/>
    <dgm:cxn modelId="{FFE3DA7A-FA0B-254A-AC82-73D20382F78D}" srcId="{9F65ABA9-81A7-FF44-8BF6-FDDF03CFE4A0}" destId="{A4FB525F-120A-5741-B513-4F0BA089405C}" srcOrd="1" destOrd="0" parTransId="{5EFE5CFD-EE5B-FF4D-8119-E62E170E4602}" sibTransId="{8F208F1F-34EB-CB48-A0F2-56F6AFBF6A26}"/>
    <dgm:cxn modelId="{BFD7527B-6D73-3E48-8EC5-2D438CFE5B67}" type="presOf" srcId="{5834C23F-5831-C449-A161-CF288B905A51}" destId="{C787C0F3-53DB-AC4B-A284-9947A40A66D6}" srcOrd="0" destOrd="2" presId="urn:microsoft.com/office/officeart/2005/8/layout/vList5"/>
    <dgm:cxn modelId="{A17DE17C-F619-384F-91D0-5CADE45029BF}" type="presOf" srcId="{B91E4569-4575-BC45-87F2-A9E8847E76EE}" destId="{D11A3A8D-A4DF-844A-9922-2C8335C8431F}" srcOrd="0" destOrd="1" presId="urn:microsoft.com/office/officeart/2005/8/layout/vList5"/>
    <dgm:cxn modelId="{FC25277E-D311-4D47-9990-F02C72DCEB08}" type="presOf" srcId="{F9338F1E-051B-5041-8C3E-D5EB09942169}" destId="{BC4A21D8-DB3A-F047-9010-B2DB6BC2FA5E}" srcOrd="0" destOrd="0" presId="urn:microsoft.com/office/officeart/2005/8/layout/vList5"/>
    <dgm:cxn modelId="{EC106187-6FF5-6349-8334-B6B66507907C}" srcId="{AB9F54BB-AD31-B54C-B661-41DF090A5600}" destId="{C1B9DD48-D327-2A45-9C6E-29FE5295BDDC}" srcOrd="0" destOrd="0" parTransId="{3610B3BA-FAA8-BA44-9153-0370AF3592F7}" sibTransId="{6D8297AE-CFF5-894C-A062-69C9C8F943CB}"/>
    <dgm:cxn modelId="{44FBD399-5238-814A-9F41-A95C635A068B}" srcId="{F9338F1E-051B-5041-8C3E-D5EB09942169}" destId="{71AA6D27-8776-414A-8909-1B616E69E8B3}" srcOrd="3" destOrd="0" parTransId="{4A32A5E3-AEBD-EB42-8041-7F51E469999C}" sibTransId="{D48D0BE6-35D9-F141-AF13-80C3FD3F8EAC}"/>
    <dgm:cxn modelId="{B1ADEBA0-DF38-2D4A-85A5-FA4248FD72A4}" srcId="{AB9F54BB-AD31-B54C-B661-41DF090A5600}" destId="{5FE31FF2-BD37-174E-A80F-9AFE193FC09B}" srcOrd="3" destOrd="0" parTransId="{2A918630-E218-7F42-8FB0-84EE9CAE4B54}" sibTransId="{4FC988B9-F00F-1F48-80EA-D73C2D3C6BD6}"/>
    <dgm:cxn modelId="{9E94C9B8-99FC-8247-8924-04D17F5D33A6}" type="presOf" srcId="{DBCACF5A-2328-954F-91E0-9784D57A6FB1}" destId="{15B9FDB4-EE05-B740-AEB4-C273C919AEC4}" srcOrd="0" destOrd="1" presId="urn:microsoft.com/office/officeart/2005/8/layout/vList5"/>
    <dgm:cxn modelId="{FD7259C2-73F4-3342-B1E9-4257FE4B8FB5}" srcId="{AB9F54BB-AD31-B54C-B661-41DF090A5600}" destId="{99F34494-85E8-504E-9885-ED3D3BF69EB8}" srcOrd="2" destOrd="0" parTransId="{715F2D53-E165-DB44-8EF7-77F0502D7188}" sibTransId="{49DF3CCF-4C10-FA4F-A307-656C4FFA1D4C}"/>
    <dgm:cxn modelId="{EF322BCF-EF44-794D-A92C-1B33C69AAC51}" srcId="{AB9F54BB-AD31-B54C-B661-41DF090A5600}" destId="{8133396C-6C4E-234D-91DB-BB3ADFCE29E9}" srcOrd="6" destOrd="0" parTransId="{AE7E24A1-3B3B-B14F-B3ED-8BB02F731596}" sibTransId="{815A2C18-26AF-974F-97D1-4B44FA117D4F}"/>
    <dgm:cxn modelId="{E61C95CF-F9F2-E142-8C54-2E48AD02405F}" srcId="{9F65ABA9-81A7-FF44-8BF6-FDDF03CFE4A0}" destId="{5834C23F-5831-C449-A161-CF288B905A51}" srcOrd="2" destOrd="0" parTransId="{6826B9DE-8D7B-7044-B479-0E48C0217F27}" sibTransId="{F38BB415-6384-8E40-9A6D-DD1DB292AC59}"/>
    <dgm:cxn modelId="{C30096D9-11E1-4E4D-8A15-633E304D5A1D}" type="presOf" srcId="{B3D4A462-5BDB-D647-A004-7D52834A9747}" destId="{6E135D8F-D951-7F43-8500-8692194869FB}" srcOrd="0" destOrd="0"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E27C20E1-2773-7542-9E80-40D3DCEFC7BA}" type="presOf" srcId="{5FE31FF2-BD37-174E-A80F-9AFE193FC09B}" destId="{B74562FE-4F46-124E-9D5A-4722DE0586B6}" srcOrd="0" destOrd="3" presId="urn:microsoft.com/office/officeart/2005/8/layout/vList5"/>
    <dgm:cxn modelId="{3B083AE5-22B6-ED4E-AD8D-BC0CEF8F6B7F}" type="presOf" srcId="{5027AA2F-786E-5148-B859-9E3199EE0330}" destId="{15B9FDB4-EE05-B740-AEB4-C273C919AEC4}" srcOrd="0" destOrd="0" presId="urn:microsoft.com/office/officeart/2005/8/layout/vList5"/>
    <dgm:cxn modelId="{E77F65EC-8DC5-A241-A6A6-433470E6B6FA}" srcId="{F9338F1E-051B-5041-8C3E-D5EB09942169}" destId="{93932128-9CF5-234D-BBBB-957018D01902}" srcOrd="2" destOrd="0" parTransId="{B76412BB-EE8B-AE48-A298-50AB0070FCD5}" sibTransId="{93B771CD-EC9F-9945-8E59-6C0C503E11B9}"/>
    <dgm:cxn modelId="{DD15B6F2-AC86-E947-9EE8-8A42715EEF86}" type="presOf" srcId="{9F65ABA9-81A7-FF44-8BF6-FDDF03CFE4A0}" destId="{90881F29-9352-CF40-94BA-F70AB5EE1A48}" srcOrd="0" destOrd="0" presId="urn:microsoft.com/office/officeart/2005/8/layout/vList5"/>
    <dgm:cxn modelId="{B6B50CF6-8C6C-9C47-85E8-5438E1844F52}" type="presOf" srcId="{93932128-9CF5-234D-BBBB-957018D01902}" destId="{15B9FDB4-EE05-B740-AEB4-C273C919AEC4}" srcOrd="0" destOrd="2" presId="urn:microsoft.com/office/officeart/2005/8/layout/vList5"/>
    <dgm:cxn modelId="{97BBBDF6-2634-E349-B767-C729BA484C15}" srcId="{B3D4A462-5BDB-D647-A004-7D52834A9747}" destId="{F9338F1E-051B-5041-8C3E-D5EB09942169}" srcOrd="0" destOrd="0" parTransId="{4B8875E2-3F4D-4444-9465-4D7848BA8218}" sibTransId="{DDEA77F3-22B1-A74B-9C8B-C80AFD48D728}"/>
    <dgm:cxn modelId="{6FAF1EF8-610D-A24F-8B09-EBD2AD0EC9A0}" srcId="{B3D4A462-5BDB-D647-A004-7D52834A9747}" destId="{AB9F54BB-AD31-B54C-B661-41DF090A5600}" srcOrd="3" destOrd="0" parTransId="{83D74FD1-3D8E-354A-AB03-C5B1590A911E}" sibTransId="{42291BA6-F575-7643-84AF-AE6571C04E79}"/>
    <dgm:cxn modelId="{6FBC8CFE-40BE-F04A-920E-C0E055CEC971}" srcId="{B3D4A462-5BDB-D647-A004-7D52834A9747}" destId="{9F65ABA9-81A7-FF44-8BF6-FDDF03CFE4A0}" srcOrd="1" destOrd="0" parTransId="{CF67F556-5291-6D47-B9FB-2CF6191D45A7}" sibTransId="{26C789A4-2A60-064C-A9C3-C839C677E6A8}"/>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3d3" qsCatId="3D" csTypeId="urn:microsoft.com/office/officeart/2005/8/colors/colorful4" csCatId="colorful" phldr="1"/>
      <dgm:spPr/>
      <dgm:t>
        <a:bodyPr/>
        <a:lstStyle/>
        <a:p>
          <a:endParaRPr lang="en-GB"/>
        </a:p>
      </dgm:t>
    </dgm:pt>
    <dgm:pt modelId="{9BDB2D73-8E64-8245-8703-9A83DD685A93}">
      <dgm:prSet phldrT="[Text]" custT="1"/>
      <dgm:spPr/>
      <dgm:t>
        <a:bodyPr/>
        <a:lstStyle/>
        <a:p>
          <a:pPr>
            <a:buFont typeface="+mj-lt"/>
            <a:buAutoNum type="arabicPeriod"/>
          </a:pPr>
          <a:r>
            <a:rPr lang="en-GB" sz="1100" b="1" i="0" dirty="0">
              <a:solidFill>
                <a:schemeClr val="tx1"/>
              </a:solidFill>
            </a:rPr>
            <a:t>Training and Predictions on </a:t>
          </a:r>
          <a:r>
            <a:rPr lang="en-GB" sz="1100" b="1" i="0" dirty="0" err="1">
              <a:solidFill>
                <a:schemeClr val="tx1"/>
              </a:solidFill>
            </a:rPr>
            <a:t>Labeled</a:t>
          </a:r>
          <a:r>
            <a:rPr lang="en-GB" sz="1100" b="1" i="0" dirty="0">
              <a:solidFill>
                <a:schemeClr val="tx1"/>
              </a:solidFill>
            </a:rPr>
            <a:t> and </a:t>
          </a:r>
          <a:r>
            <a:rPr lang="en-GB" sz="1100" b="1" i="0" dirty="0" err="1">
              <a:solidFill>
                <a:schemeClr val="tx1"/>
              </a:solidFill>
            </a:rPr>
            <a:t>Unlabeled</a:t>
          </a:r>
          <a:r>
            <a:rPr lang="en-GB" sz="1100" b="1" i="0" dirty="0">
              <a:solidFill>
                <a:schemeClr val="tx1"/>
              </a:solidFill>
            </a:rPr>
            <a:t> Data</a:t>
          </a:r>
        </a:p>
      </dgm:t>
    </dgm:pt>
    <dgm:pt modelId="{322B24A4-A56B-5749-B0C5-40B91C67BFDA}" type="parTrans" cxnId="{48138471-7956-3B4D-B8E7-E5BC96266DA6}">
      <dgm:prSet/>
      <dgm:spPr/>
      <dgm:t>
        <a:bodyPr/>
        <a:lstStyle/>
        <a:p>
          <a:endParaRPr lang="en-GB">
            <a:solidFill>
              <a:schemeClr val="tx1"/>
            </a:solidFill>
          </a:endParaRPr>
        </a:p>
      </dgm:t>
    </dgm:pt>
    <dgm:pt modelId="{5B1E5E5C-8FF7-8F42-BF66-49712D5171E5}" type="sibTrans" cxnId="{48138471-7956-3B4D-B8E7-E5BC96266DA6}">
      <dgm:prSet/>
      <dgm:spPr/>
      <dgm:t>
        <a:bodyPr/>
        <a:lstStyle/>
        <a:p>
          <a:endParaRPr lang="en-GB">
            <a:solidFill>
              <a:schemeClr val="tx1"/>
            </a:solidFill>
          </a:endParaRPr>
        </a:p>
      </dgm:t>
    </dgm:pt>
    <dgm:pt modelId="{9695AF52-AF37-524B-8875-62AF68A2C979}">
      <dgm:prSet phldrT="[Text]" custT="1"/>
      <dgm:spPr/>
      <dgm:t>
        <a:bodyPr/>
        <a:lstStyle/>
        <a:p>
          <a:pPr>
            <a:buFont typeface="+mj-lt"/>
            <a:buAutoNum type="arabicPeriod"/>
          </a:pPr>
          <a:r>
            <a:rPr lang="en-GB" sz="1200" b="0" i="0">
              <a:solidFill>
                <a:schemeClr val="tx1"/>
              </a:solidFill>
            </a:rPr>
            <a:t>Probabilities for Predicted Labels</a:t>
          </a:r>
          <a:endParaRPr lang="en-GB" sz="1200" b="0" i="0" dirty="0">
            <a:solidFill>
              <a:schemeClr val="tx1"/>
            </a:solidFill>
          </a:endParaRPr>
        </a:p>
      </dgm:t>
    </dgm:pt>
    <dgm:pt modelId="{4F61258F-109B-8548-90A0-8AA4C85ECAD5}" type="parTrans" cxnId="{6FC9F402-226E-2841-9F53-E33C75FD430F}">
      <dgm:prSet/>
      <dgm:spPr/>
      <dgm:t>
        <a:bodyPr/>
        <a:lstStyle/>
        <a:p>
          <a:endParaRPr lang="en-GB">
            <a:solidFill>
              <a:schemeClr val="tx1"/>
            </a:solidFill>
          </a:endParaRPr>
        </a:p>
      </dgm:t>
    </dgm:pt>
    <dgm:pt modelId="{0B5BADF5-A022-9944-9C8B-95F7858EC754}" type="sibTrans" cxnId="{6FC9F402-226E-2841-9F53-E33C75FD430F}">
      <dgm:prSet/>
      <dgm:spPr/>
      <dgm:t>
        <a:bodyPr/>
        <a:lstStyle/>
        <a:p>
          <a:endParaRPr lang="en-GB">
            <a:solidFill>
              <a:schemeClr val="tx1"/>
            </a:solidFill>
          </a:endParaRPr>
        </a:p>
      </dgm:t>
    </dgm:pt>
    <dgm:pt modelId="{9EBDF077-68D3-924C-AD4D-335E7AE1EC85}">
      <dgm:prSet phldrT="[Text]"/>
      <dgm:spPr/>
      <dgm:t>
        <a:bodyPr/>
        <a:lstStyle/>
        <a:p>
          <a:pPr>
            <a:buFont typeface="+mj-lt"/>
            <a:buAutoNum type="arabicPeriod"/>
          </a:pPr>
          <a:r>
            <a:rPr lang="en-GB" b="0" i="0" dirty="0">
              <a:solidFill>
                <a:schemeClr val="tx1"/>
              </a:solidFill>
              <a:latin typeface="Comic Sans MS" panose="030F0902030302020204" pitchFamily="66" charset="0"/>
            </a:rPr>
            <a:t>Setting Confidence Threshold</a:t>
          </a:r>
        </a:p>
      </dgm:t>
    </dgm:pt>
    <dgm:pt modelId="{76C15A82-8BAC-8446-BE45-0EC203119B42}" type="parTrans" cxnId="{B35BBF2F-7AF7-DB49-9135-A80A111C63C4}">
      <dgm:prSet/>
      <dgm:spPr/>
      <dgm:t>
        <a:bodyPr/>
        <a:lstStyle/>
        <a:p>
          <a:endParaRPr lang="en-GB">
            <a:solidFill>
              <a:schemeClr val="tx1"/>
            </a:solidFill>
          </a:endParaRPr>
        </a:p>
      </dgm:t>
    </dgm:pt>
    <dgm:pt modelId="{A385C24F-1C19-C744-A76F-4EE7B67A5BC5}" type="sibTrans" cxnId="{B35BBF2F-7AF7-DB49-9135-A80A111C63C4}">
      <dgm:prSet/>
      <dgm:spPr/>
      <dgm:t>
        <a:bodyPr/>
        <a:lstStyle/>
        <a:p>
          <a:endParaRPr lang="en-GB">
            <a:solidFill>
              <a:schemeClr val="tx1"/>
            </a:solidFill>
          </a:endParaRPr>
        </a:p>
      </dgm:t>
    </dgm:pt>
    <dgm:pt modelId="{77DC03ED-8871-964D-BB88-5EBEEDF3D407}">
      <dgm:prSet phldrT="[Text]"/>
      <dgm:spPr/>
      <dgm:t>
        <a:bodyPr/>
        <a:lstStyle/>
        <a:p>
          <a:pPr>
            <a:buFont typeface="+mj-lt"/>
            <a:buAutoNum type="arabicPeriod"/>
          </a:pPr>
          <a:r>
            <a:rPr lang="en-GB" b="0" i="0" dirty="0">
              <a:solidFill>
                <a:schemeClr val="tx1"/>
              </a:solidFill>
              <a:latin typeface="Comic Sans MS" panose="030F0902030302020204" pitchFamily="66" charset="0"/>
            </a:rPr>
            <a:t>Identifying Confident Predictions</a:t>
          </a:r>
        </a:p>
      </dgm:t>
    </dgm:pt>
    <dgm:pt modelId="{93F94117-ABD0-A44D-9164-7C37DFDD31D3}" type="parTrans" cxnId="{4145D201-FE7D-C24E-B5AC-5F635F97EABA}">
      <dgm:prSet/>
      <dgm:spPr/>
      <dgm:t>
        <a:bodyPr/>
        <a:lstStyle/>
        <a:p>
          <a:endParaRPr lang="en-GB">
            <a:solidFill>
              <a:schemeClr val="tx1"/>
            </a:solidFill>
          </a:endParaRPr>
        </a:p>
      </dgm:t>
    </dgm:pt>
    <dgm:pt modelId="{9E9A2A32-3E35-2B47-B4F4-861570D1AE31}" type="sibTrans" cxnId="{4145D201-FE7D-C24E-B5AC-5F635F97EABA}">
      <dgm:prSet/>
      <dgm:spPr/>
      <dgm:t>
        <a:bodyPr/>
        <a:lstStyle/>
        <a:p>
          <a:endParaRPr lang="en-GB">
            <a:solidFill>
              <a:schemeClr val="tx1"/>
            </a:solidFill>
          </a:endParaRPr>
        </a:p>
      </dgm:t>
    </dgm:pt>
    <dgm:pt modelId="{C57FD88A-845E-A949-B857-6D5F46FC4596}">
      <dgm:prSet phldrT="[Text]"/>
      <dgm:spPr/>
      <dgm:t>
        <a:bodyPr/>
        <a:lstStyle/>
        <a:p>
          <a:pPr>
            <a:buFont typeface="+mj-lt"/>
            <a:buAutoNum type="arabicPeriod"/>
          </a:pPr>
          <a:r>
            <a:rPr lang="en-GB" b="0" i="0" dirty="0">
              <a:solidFill>
                <a:schemeClr val="tx1"/>
              </a:solidFill>
              <a:latin typeface="Comic Sans MS" panose="030F0902030302020204" pitchFamily="66" charset="0"/>
            </a:rPr>
            <a:t>Adding Confident Predictions to </a:t>
          </a:r>
          <a:r>
            <a:rPr lang="en-GB" b="0" i="0" dirty="0" err="1">
              <a:solidFill>
                <a:schemeClr val="tx1"/>
              </a:solidFill>
              <a:latin typeface="Comic Sans MS" panose="030F0902030302020204" pitchFamily="66" charset="0"/>
            </a:rPr>
            <a:t>Labeled</a:t>
          </a:r>
          <a:r>
            <a:rPr lang="en-GB" b="0" i="0" dirty="0">
              <a:solidFill>
                <a:schemeClr val="tx1"/>
              </a:solidFill>
              <a:latin typeface="Comic Sans MS" panose="030F0902030302020204" pitchFamily="66" charset="0"/>
            </a:rPr>
            <a:t> Dataset</a:t>
          </a:r>
        </a:p>
      </dgm:t>
    </dgm:pt>
    <dgm:pt modelId="{EB2C57AB-EBCA-2442-B334-16538BBA7410}" type="parTrans" cxnId="{D740A843-E537-B747-9D6A-5D6A1C5765E6}">
      <dgm:prSet/>
      <dgm:spPr/>
      <dgm:t>
        <a:bodyPr/>
        <a:lstStyle/>
        <a:p>
          <a:endParaRPr lang="en-GB">
            <a:solidFill>
              <a:schemeClr val="tx1"/>
            </a:solidFill>
          </a:endParaRPr>
        </a:p>
      </dgm:t>
    </dgm:pt>
    <dgm:pt modelId="{DA383D03-E59F-5B47-AEF1-AEAAD7D1CB8F}" type="sibTrans" cxnId="{D740A843-E537-B747-9D6A-5D6A1C5765E6}">
      <dgm:prSet/>
      <dgm:spPr/>
      <dgm:t>
        <a:bodyPr/>
        <a:lstStyle/>
        <a:p>
          <a:endParaRPr lang="en-GB">
            <a:solidFill>
              <a:schemeClr val="tx1"/>
            </a:solidFill>
          </a:endParaRPr>
        </a:p>
      </dgm:t>
    </dgm:pt>
    <dgm:pt modelId="{A3FBE15D-30F1-8047-87B3-1850049F3DB8}">
      <dgm:prSet custT="1"/>
      <dgm:spPr/>
      <dgm:t>
        <a:bodyPr/>
        <a:lstStyle/>
        <a:p>
          <a:r>
            <a:rPr lang="en-GB" sz="900" b="1" i="0">
              <a:solidFill>
                <a:schemeClr val="tx1"/>
              </a:solidFill>
              <a:effectLst/>
              <a:latin typeface="Comic Sans MS" panose="030F0902030302020204" pitchFamily="66" charset="0"/>
            </a:rPr>
            <a:t>Appending Features to X_labeled</a:t>
          </a:r>
          <a:endParaRPr lang="en-GB" sz="900" b="1" dirty="0">
            <a:solidFill>
              <a:schemeClr val="tx1"/>
            </a:solidFill>
          </a:endParaRPr>
        </a:p>
      </dgm:t>
    </dgm:pt>
    <dgm:pt modelId="{1C06B93B-1EAA-4A42-83B5-27DF5F117AAA}" type="parTrans" cxnId="{C1B428C4-B2A8-5A49-997D-D9CE9BB2023E}">
      <dgm:prSet/>
      <dgm:spPr/>
      <dgm:t>
        <a:bodyPr/>
        <a:lstStyle/>
        <a:p>
          <a:endParaRPr lang="en-GB">
            <a:solidFill>
              <a:schemeClr val="tx1"/>
            </a:solidFill>
          </a:endParaRPr>
        </a:p>
      </dgm:t>
    </dgm:pt>
    <dgm:pt modelId="{3B7E76AC-A812-6A45-8170-F483533898B8}" type="sibTrans" cxnId="{C1B428C4-B2A8-5A49-997D-D9CE9BB2023E}">
      <dgm:prSet/>
      <dgm:spPr/>
      <dgm:t>
        <a:bodyPr/>
        <a:lstStyle/>
        <a:p>
          <a:endParaRPr lang="en-GB">
            <a:solidFill>
              <a:schemeClr val="tx1"/>
            </a:solidFill>
          </a:endParaRPr>
        </a:p>
      </dgm:t>
    </dgm:pt>
    <dgm:pt modelId="{BEC968C3-A82E-FD48-8C06-B5B4F05A5490}">
      <dgm:prSet/>
      <dgm:spPr/>
      <dgm:t>
        <a:bodyPr/>
        <a:lstStyle/>
        <a:p>
          <a:r>
            <a:rPr lang="en-GB" b="0" i="0" dirty="0">
              <a:solidFill>
                <a:schemeClr val="tx1"/>
              </a:solidFill>
              <a:effectLst/>
              <a:latin typeface="Comic Sans MS" panose="030F0902030302020204" pitchFamily="66" charset="0"/>
            </a:rPr>
            <a:t>Removing Predicted Samples for Next Iteration</a:t>
          </a:r>
          <a:endParaRPr lang="en-GB" dirty="0">
            <a:solidFill>
              <a:schemeClr val="tx1"/>
            </a:solidFill>
          </a:endParaRPr>
        </a:p>
      </dgm:t>
    </dgm:pt>
    <dgm:pt modelId="{D7E05BFC-0635-2A45-AC98-8878AAF9C780}" type="parTrans" cxnId="{07A6AF8B-9CA2-6A45-B9B0-7136AE81963F}">
      <dgm:prSet/>
      <dgm:spPr/>
      <dgm:t>
        <a:bodyPr/>
        <a:lstStyle/>
        <a:p>
          <a:endParaRPr lang="en-GB">
            <a:solidFill>
              <a:schemeClr val="tx1"/>
            </a:solidFill>
          </a:endParaRPr>
        </a:p>
      </dgm:t>
    </dgm:pt>
    <dgm:pt modelId="{D1BA1E14-C395-F441-9F5F-78D9ECFB63AE}" type="sibTrans" cxnId="{07A6AF8B-9CA2-6A45-B9B0-7136AE81963F}">
      <dgm:prSet/>
      <dgm:spPr/>
      <dgm:t>
        <a:bodyPr/>
        <a:lstStyle/>
        <a:p>
          <a:endParaRPr lang="en-GB">
            <a:solidFill>
              <a:schemeClr val="tx1"/>
            </a:solidFill>
          </a:endParaRPr>
        </a:p>
      </dgm:t>
    </dgm:pt>
    <dgm:pt modelId="{9957AB06-5074-4411-B56F-2AFFB8F2D147}">
      <dgm:prSet custT="1"/>
      <dgm:spPr/>
      <dgm:t>
        <a:bodyPr/>
        <a:lstStyle/>
        <a:p>
          <a:r>
            <a:rPr lang="en-GB" sz="1000" b="1" i="0">
              <a:solidFill>
                <a:schemeClr val="tx1"/>
              </a:solidFill>
              <a:effectLst/>
              <a:latin typeface="Comic Sans MS" panose="030F0902030302020204" pitchFamily="66" charset="0"/>
            </a:rPr>
            <a:t>Calculating Accuracy of Combined Dataset</a:t>
          </a:r>
          <a:endParaRPr lang="en-NO" sz="1000" b="1" dirty="0">
            <a:solidFill>
              <a:schemeClr val="tx1"/>
            </a:solidFill>
            <a:latin typeface="Comic Sans MS" panose="030F0902030302020204" pitchFamily="66" charset="0"/>
          </a:endParaRPr>
        </a:p>
      </dgm:t>
    </dgm:pt>
    <dgm:pt modelId="{4D912D38-16D8-46DF-8E48-8341F725227D}" type="parTrans" cxnId="{1BF4FDBA-9A98-4F58-9305-B8EC9100FC03}">
      <dgm:prSet/>
      <dgm:spPr/>
      <dgm:t>
        <a:bodyPr/>
        <a:lstStyle/>
        <a:p>
          <a:endParaRPr lang="en-US">
            <a:solidFill>
              <a:schemeClr val="tx1"/>
            </a:solidFill>
          </a:endParaRPr>
        </a:p>
      </dgm:t>
    </dgm:pt>
    <dgm:pt modelId="{97789E48-1A60-4A96-827C-FB2BADFB4851}" type="sibTrans" cxnId="{1BF4FDBA-9A98-4F58-9305-B8EC9100FC03}">
      <dgm:prSet/>
      <dgm:spPr/>
      <dgm:t>
        <a:bodyPr/>
        <a:lstStyle/>
        <a:p>
          <a:endParaRPr lang="en-US">
            <a:solidFill>
              <a:schemeClr val="tx1"/>
            </a:solidFill>
          </a:endParaRPr>
        </a:p>
      </dgm:t>
    </dgm:pt>
    <dgm:pt modelId="{8D81C13B-AB60-1B4F-96F7-B713409DFCCF}" type="pres">
      <dgm:prSet presAssocID="{FD4A308E-FEEC-5041-86E8-46DC7A58000A}" presName="Name0" presStyleCnt="0">
        <dgm:presLayoutVars>
          <dgm:dir/>
          <dgm:resizeHandles val="exact"/>
        </dgm:presLayoutVars>
      </dgm:prSet>
      <dgm:spPr/>
    </dgm:pt>
    <dgm:pt modelId="{C380144D-8812-6946-9EA8-21EC0ACB00E8}" type="pres">
      <dgm:prSet presAssocID="{FD4A308E-FEEC-5041-86E8-46DC7A58000A}" presName="cycle" presStyleCnt="0"/>
      <dgm:spPr/>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pt>
    <dgm:pt modelId="{5AFA2D29-1337-9447-857C-98BB70E22156}" type="pres">
      <dgm:prSet presAssocID="{5B1E5E5C-8FF7-8F42-BF66-49712D5171E5}" presName="sibTransFirstNode" presStyleLbl="bgShp" presStyleIdx="0" presStyleCnt="1"/>
      <dgm:spPr/>
    </dgm:pt>
    <dgm:pt modelId="{89FDFD51-532C-F641-AD5A-0A2385E1538B}" type="pres">
      <dgm:prSet presAssocID="{9695AF52-AF37-524B-8875-62AF68A2C979}" presName="nodeFollowingNodes" presStyleLbl="node1" presStyleIdx="1" presStyleCnt="8">
        <dgm:presLayoutVars>
          <dgm:bulletEnabled val="1"/>
        </dgm:presLayoutVars>
      </dgm:prSet>
      <dgm:spPr/>
    </dgm:pt>
    <dgm:pt modelId="{C6CB2F3A-C7DC-244A-8DB2-FD959A351AB4}" type="pres">
      <dgm:prSet presAssocID="{9EBDF077-68D3-924C-AD4D-335E7AE1EC85}" presName="nodeFollowingNodes" presStyleLbl="node1" presStyleIdx="2" presStyleCnt="8">
        <dgm:presLayoutVars>
          <dgm:bulletEnabled val="1"/>
        </dgm:presLayoutVars>
      </dgm:prSet>
      <dgm:spPr/>
    </dgm:pt>
    <dgm:pt modelId="{FDA7A3F3-36A1-4448-9299-F44AD252986E}" type="pres">
      <dgm:prSet presAssocID="{77DC03ED-8871-964D-BB88-5EBEEDF3D407}" presName="nodeFollowingNodes" presStyleLbl="node1" presStyleIdx="3" presStyleCnt="8">
        <dgm:presLayoutVars>
          <dgm:bulletEnabled val="1"/>
        </dgm:presLayoutVars>
      </dgm:prSet>
      <dgm:spPr/>
    </dgm:pt>
    <dgm:pt modelId="{69F025A1-58D6-1547-87C8-F18ACD800106}" type="pres">
      <dgm:prSet presAssocID="{C57FD88A-845E-A949-B857-6D5F46FC4596}" presName="nodeFollowingNodes" presStyleLbl="node1" presStyleIdx="4" presStyleCnt="8">
        <dgm:presLayoutVars>
          <dgm:bulletEnabled val="1"/>
        </dgm:presLayoutVars>
      </dgm:prSet>
      <dgm:spPr/>
    </dgm:pt>
    <dgm:pt modelId="{DE2487FD-A396-F34D-82B2-EFDAE8205939}" type="pres">
      <dgm:prSet presAssocID="{A3FBE15D-30F1-8047-87B3-1850049F3DB8}" presName="nodeFollowingNodes" presStyleLbl="node1" presStyleIdx="5" presStyleCnt="8">
        <dgm:presLayoutVars>
          <dgm:bulletEnabled val="1"/>
        </dgm:presLayoutVars>
      </dgm:prSet>
      <dgm:spPr/>
    </dgm:pt>
    <dgm:pt modelId="{EF94F230-25C5-4541-AC77-43A3E4F12183}" type="pres">
      <dgm:prSet presAssocID="{9957AB06-5074-4411-B56F-2AFFB8F2D147}" presName="nodeFollowingNodes" presStyleLbl="node1" presStyleIdx="6" presStyleCnt="8">
        <dgm:presLayoutVars>
          <dgm:bulletEnabled val="1"/>
        </dgm:presLayoutVars>
      </dgm:prSet>
      <dgm:spPr/>
    </dgm:pt>
    <dgm:pt modelId="{2177E653-8859-3149-93C6-30AC2B6CAFA4}" type="pres">
      <dgm:prSet presAssocID="{BEC968C3-A82E-FD48-8C06-B5B4F05A5490}" presName="nodeFollowingNodes" presStyleLbl="node1" presStyleIdx="7" presStyleCnt="8">
        <dgm:presLayoutVars>
          <dgm:bulletEnabled val="1"/>
        </dgm:presLayoutVars>
      </dgm:prSet>
      <dgm:spPr/>
    </dgm:pt>
  </dgm:ptLst>
  <dgm:cxnLst>
    <dgm:cxn modelId="{4145D201-FE7D-C24E-B5AC-5F635F97EABA}" srcId="{FD4A308E-FEEC-5041-86E8-46DC7A58000A}" destId="{77DC03ED-8871-964D-BB88-5EBEEDF3D407}" srcOrd="3" destOrd="0" parTransId="{93F94117-ABD0-A44D-9164-7C37DFDD31D3}" sibTransId="{9E9A2A32-3E35-2B47-B4F4-861570D1AE31}"/>
    <dgm:cxn modelId="{6FC9F402-226E-2841-9F53-E33C75FD430F}" srcId="{FD4A308E-FEEC-5041-86E8-46DC7A58000A}" destId="{9695AF52-AF37-524B-8875-62AF68A2C979}" srcOrd="1" destOrd="0" parTransId="{4F61258F-109B-8548-90A0-8AA4C85ECAD5}" sibTransId="{0B5BADF5-A022-9944-9C8B-95F7858EC754}"/>
    <dgm:cxn modelId="{787A4210-84F6-A148-9ED3-770F1F09A334}" type="presOf" srcId="{9EBDF077-68D3-924C-AD4D-335E7AE1EC85}" destId="{C6CB2F3A-C7DC-244A-8DB2-FD959A351AB4}" srcOrd="0" destOrd="0" presId="urn:microsoft.com/office/officeart/2005/8/layout/cycle3"/>
    <dgm:cxn modelId="{05318918-BE98-4D25-9518-4B202E2C7141}" type="presOf" srcId="{9957AB06-5074-4411-B56F-2AFFB8F2D147}" destId="{EF94F230-25C5-4541-AC77-43A3E4F12183}"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34DF0361-7F79-4842-B964-10439B45EE72}" type="presOf" srcId="{A3FBE15D-30F1-8047-87B3-1850049F3DB8}" destId="{DE2487FD-A396-F34D-82B2-EFDAE8205939}" srcOrd="0" destOrd="0" presId="urn:microsoft.com/office/officeart/2005/8/layout/cycle3"/>
    <dgm:cxn modelId="{D740A843-E537-B747-9D6A-5D6A1C5765E6}" srcId="{FD4A308E-FEEC-5041-86E8-46DC7A58000A}" destId="{C57FD88A-845E-A949-B857-6D5F46FC4596}" srcOrd="4" destOrd="0" parTransId="{EB2C57AB-EBCA-2442-B334-16538BBA7410}" sibTransId="{DA383D03-E59F-5B47-AEF1-AEAAD7D1CB8F}"/>
    <dgm:cxn modelId="{CB47F26D-C8D2-4A4B-A1DA-B1119B34416F}" type="presOf" srcId="{77DC03ED-8871-964D-BB88-5EBEEDF3D407}" destId="{FDA7A3F3-36A1-4448-9299-F44AD252986E}"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3D686B7A-5278-1F4B-A7B2-CFEA8CD02C80}" type="presOf" srcId="{FD4A308E-FEEC-5041-86E8-46DC7A58000A}" destId="{8D81C13B-AB60-1B4F-96F7-B713409DFCCF}" srcOrd="0" destOrd="0" presId="urn:microsoft.com/office/officeart/2005/8/layout/cycle3"/>
    <dgm:cxn modelId="{8A947588-B691-AF43-896A-E7FC3011D3CA}" type="presOf" srcId="{C57FD88A-845E-A949-B857-6D5F46FC4596}" destId="{69F025A1-58D6-1547-87C8-F18ACD800106}" srcOrd="0" destOrd="0" presId="urn:microsoft.com/office/officeart/2005/8/layout/cycle3"/>
    <dgm:cxn modelId="{12988A8A-B577-CD47-AD7B-0BDF2C6686EC}" type="presOf" srcId="{9BDB2D73-8E64-8245-8703-9A83DD685A93}" destId="{F2B9D50F-BE03-3F46-A4E5-CB32DA4B5301}" srcOrd="0" destOrd="0" presId="urn:microsoft.com/office/officeart/2005/8/layout/cycle3"/>
    <dgm:cxn modelId="{07A6AF8B-9CA2-6A45-B9B0-7136AE81963F}" srcId="{FD4A308E-FEEC-5041-86E8-46DC7A58000A}" destId="{BEC968C3-A82E-FD48-8C06-B5B4F05A5490}" srcOrd="7" destOrd="0" parTransId="{D7E05BFC-0635-2A45-AC98-8878AAF9C780}" sibTransId="{D1BA1E14-C395-F441-9F5F-78D9ECFB63AE}"/>
    <dgm:cxn modelId="{E5A2CBB0-2A10-6743-9EF0-EB3FDDD850B6}" type="presOf" srcId="{BEC968C3-A82E-FD48-8C06-B5B4F05A5490}" destId="{2177E653-8859-3149-93C6-30AC2B6CAFA4}" srcOrd="0" destOrd="0" presId="urn:microsoft.com/office/officeart/2005/8/layout/cycle3"/>
    <dgm:cxn modelId="{1BF4FDBA-9A98-4F58-9305-B8EC9100FC03}" srcId="{FD4A308E-FEEC-5041-86E8-46DC7A58000A}" destId="{9957AB06-5074-4411-B56F-2AFFB8F2D147}" srcOrd="6" destOrd="0" parTransId="{4D912D38-16D8-46DF-8E48-8341F725227D}" sibTransId="{97789E48-1A60-4A96-827C-FB2BADFB4851}"/>
    <dgm:cxn modelId="{C1B428C4-B2A8-5A49-997D-D9CE9BB2023E}" srcId="{FD4A308E-FEEC-5041-86E8-46DC7A58000A}" destId="{A3FBE15D-30F1-8047-87B3-1850049F3DB8}" srcOrd="5" destOrd="0" parTransId="{1C06B93B-1EAA-4A42-83B5-27DF5F117AAA}" sibTransId="{3B7E76AC-A812-6A45-8170-F483533898B8}"/>
    <dgm:cxn modelId="{93AB87D7-A3F5-3146-A2AD-E0A5004680E7}" type="presOf" srcId="{9695AF52-AF37-524B-8875-62AF68A2C979}" destId="{89FDFD51-532C-F641-AD5A-0A2385E1538B}" srcOrd="0" destOrd="0" presId="urn:microsoft.com/office/officeart/2005/8/layout/cycle3"/>
    <dgm:cxn modelId="{A83FC0F6-AF09-5047-9934-6E1EF914D231}" type="presOf" srcId="{5B1E5E5C-8FF7-8F42-BF66-49712D5171E5}" destId="{5AFA2D29-1337-9447-857C-98BB70E22156}" srcOrd="0" destOrd="0" presId="urn:microsoft.com/office/officeart/2005/8/layout/cycle3"/>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0B768543-AD1C-46B2-9520-70DA0BBE6BF9}" type="presParOf" srcId="{C380144D-8812-6946-9EA8-21EC0ACB00E8}" destId="{EF94F230-25C5-4541-AC77-43A3E4F12183}" srcOrd="7" destOrd="0" presId="urn:microsoft.com/office/officeart/2005/8/layout/cycle3"/>
    <dgm:cxn modelId="{81717145-735D-9C4C-A0B1-477C68556DBD}" type="presParOf" srcId="{C380144D-8812-6946-9EA8-21EC0ACB00E8}" destId="{2177E653-8859-3149-93C6-30AC2B6CAFA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185230" y="185970"/>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Patterns</a:t>
          </a:r>
          <a:endParaRPr lang="en-GB" sz="1100" kern="1200" dirty="0"/>
        </a:p>
      </dsp:txBody>
      <dsp:txXfrm rot="-5400000">
        <a:off x="1" y="432946"/>
        <a:ext cx="864411" cy="370461"/>
      </dsp:txXfrm>
    </dsp:sp>
    <dsp:sp modelId="{467473C6-7809-0246-9E9C-2912F664DD2D}">
      <dsp:nvSpPr>
        <dsp:cNvPr id="0" name=""/>
        <dsp:cNvSpPr/>
      </dsp:nvSpPr>
      <dsp:spPr>
        <a:xfrm rot="5400000">
          <a:off x="3535156" y="-2670005"/>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Dissecting Adult Income Factors</a:t>
          </a:r>
          <a:endParaRPr lang="en-GB" sz="2200" kern="1200" dirty="0"/>
        </a:p>
      </dsp:txBody>
      <dsp:txXfrm rot="-5400000">
        <a:off x="864412" y="39922"/>
        <a:ext cx="6104974" cy="724301"/>
      </dsp:txXfrm>
    </dsp:sp>
    <dsp:sp modelId="{13BBB54E-F4A4-FF46-918F-AB8F405FFEA1}">
      <dsp:nvSpPr>
        <dsp:cNvPr id="0" name=""/>
        <dsp:cNvSpPr/>
      </dsp:nvSpPr>
      <dsp:spPr>
        <a:xfrm rot="5400000">
          <a:off x="-185230" y="1220748"/>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Prediction</a:t>
          </a:r>
          <a:endParaRPr lang="en-GB" sz="1100" kern="1200" dirty="0"/>
        </a:p>
      </dsp:txBody>
      <dsp:txXfrm rot="-5400000">
        <a:off x="1" y="1467724"/>
        <a:ext cx="864411" cy="370461"/>
      </dsp:txXfrm>
    </dsp:sp>
    <dsp:sp modelId="{A82E2351-2FAC-F743-8242-0E1180BDED0A}">
      <dsp:nvSpPr>
        <dsp:cNvPr id="0" name=""/>
        <dsp:cNvSpPr/>
      </dsp:nvSpPr>
      <dsp:spPr>
        <a:xfrm rot="5400000">
          <a:off x="3535156" y="-1635227"/>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Lighting Up Inequality &amp; Empowerment</a:t>
          </a:r>
          <a:endParaRPr lang="en-GB" sz="2200" kern="1200" dirty="0"/>
        </a:p>
        <a:p>
          <a:pPr marL="228600" lvl="1" indent="-228600" algn="l" defTabSz="977900" rtl="0">
            <a:lnSpc>
              <a:spcPct val="90000"/>
            </a:lnSpc>
            <a:spcBef>
              <a:spcPct val="0"/>
            </a:spcBef>
            <a:spcAft>
              <a:spcPct val="15000"/>
            </a:spcAft>
            <a:buChar char="•"/>
          </a:pPr>
          <a:endParaRPr lang="en-NO" sz="2200" kern="1200" dirty="0"/>
        </a:p>
      </dsp:txBody>
      <dsp:txXfrm rot="-5400000">
        <a:off x="864412" y="1074700"/>
        <a:ext cx="6104974" cy="724301"/>
      </dsp:txXfrm>
    </dsp:sp>
    <dsp:sp modelId="{8764A0F8-3634-1449-8D93-208EE1F296F0}">
      <dsp:nvSpPr>
        <dsp:cNvPr id="0" name=""/>
        <dsp:cNvSpPr/>
      </dsp:nvSpPr>
      <dsp:spPr>
        <a:xfrm rot="5400000">
          <a:off x="-185230" y="2255526"/>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Demographic Insights</a:t>
          </a:r>
          <a:endParaRPr lang="en-GB" sz="1100" kern="1200" dirty="0"/>
        </a:p>
      </dsp:txBody>
      <dsp:txXfrm rot="-5400000">
        <a:off x="1" y="2502502"/>
        <a:ext cx="864411" cy="370461"/>
      </dsp:txXfrm>
    </dsp:sp>
    <dsp:sp modelId="{0E5FEC16-B61E-B145-BFAB-D1039B5F7697}">
      <dsp:nvSpPr>
        <dsp:cNvPr id="0" name=""/>
        <dsp:cNvSpPr/>
      </dsp:nvSpPr>
      <dsp:spPr>
        <a:xfrm rot="5400000">
          <a:off x="3535156" y="-600450"/>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Probing Socioeconomic Dynamics</a:t>
          </a:r>
          <a:endParaRPr lang="en-GB" sz="2200" kern="1200" dirty="0"/>
        </a:p>
      </dsp:txBody>
      <dsp:txXfrm rot="-5400000">
        <a:off x="864412" y="2109477"/>
        <a:ext cx="6104974" cy="72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485401" y="1683171"/>
          <a:ext cx="696971" cy="793477"/>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ECD0F86-4C78-B644-9AE9-F579DC96FF75}">
      <dsp:nvSpPr>
        <dsp:cNvPr id="0" name=""/>
        <dsp:cNvSpPr/>
      </dsp:nvSpPr>
      <dsp:spPr>
        <a:xfrm>
          <a:off x="300746" y="910565"/>
          <a:ext cx="1173289" cy="821264"/>
        </a:xfrm>
        <a:prstGeom prst="roundRect">
          <a:avLst>
            <a:gd name="adj" fmla="val 1667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Adult Census Income dataset</a:t>
          </a:r>
          <a:endParaRPr lang="en-GB" sz="1200" kern="1200" dirty="0"/>
        </a:p>
      </dsp:txBody>
      <dsp:txXfrm>
        <a:off x="340844" y="950663"/>
        <a:ext cx="1093093" cy="741068"/>
      </dsp:txXfrm>
    </dsp:sp>
    <dsp:sp modelId="{B3E9FAE6-8A82-A447-AFE9-93CC58DD35B7}">
      <dsp:nvSpPr>
        <dsp:cNvPr id="0" name=""/>
        <dsp:cNvSpPr/>
      </dsp:nvSpPr>
      <dsp:spPr>
        <a:xfrm>
          <a:off x="1437410" y="1021761"/>
          <a:ext cx="3796812"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437410" y="1021761"/>
        <a:ext cx="3796812" cy="663782"/>
      </dsp:txXfrm>
    </dsp:sp>
    <dsp:sp modelId="{09035DBF-E80A-E046-B4A5-3C257881B75B}">
      <dsp:nvSpPr>
        <dsp:cNvPr id="0" name=""/>
        <dsp:cNvSpPr/>
      </dsp:nvSpPr>
      <dsp:spPr>
        <a:xfrm rot="5400000">
          <a:off x="1635656" y="2612400"/>
          <a:ext cx="696971" cy="793477"/>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E11F0AD5-5449-C149-B816-AD1E9B6FE45F}">
      <dsp:nvSpPr>
        <dsp:cNvPr id="0" name=""/>
        <dsp:cNvSpPr/>
      </dsp:nvSpPr>
      <dsp:spPr>
        <a:xfrm>
          <a:off x="1220419" y="1839388"/>
          <a:ext cx="1173289" cy="821264"/>
        </a:xfrm>
        <a:prstGeom prst="roundRect">
          <a:avLst>
            <a:gd name="adj" fmla="val 1667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target variable</a:t>
          </a:r>
          <a:endParaRPr lang="en-GB" sz="1200" kern="1200" dirty="0"/>
        </a:p>
      </dsp:txBody>
      <dsp:txXfrm>
        <a:off x="1260517" y="1879486"/>
        <a:ext cx="1093093" cy="741068"/>
      </dsp:txXfrm>
    </dsp:sp>
    <dsp:sp modelId="{DB861F52-90ED-6C41-8D59-1B8E567F04DB}">
      <dsp:nvSpPr>
        <dsp:cNvPr id="0" name=""/>
        <dsp:cNvSpPr/>
      </dsp:nvSpPr>
      <dsp:spPr>
        <a:xfrm>
          <a:off x="2380885" y="1870586"/>
          <a:ext cx="2144346" cy="95687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indicates income level (&lt;=50K or &gt;50K)</a:t>
          </a:r>
          <a:endParaRPr lang="en-GB" sz="1400" kern="1200" dirty="0"/>
        </a:p>
      </dsp:txBody>
      <dsp:txXfrm>
        <a:off x="2380885" y="1870586"/>
        <a:ext cx="2144346" cy="956875"/>
      </dsp:txXfrm>
    </dsp:sp>
    <dsp:sp modelId="{3A279212-B1B0-384E-A8E0-3398794D9DF3}">
      <dsp:nvSpPr>
        <dsp:cNvPr id="0" name=""/>
        <dsp:cNvSpPr/>
      </dsp:nvSpPr>
      <dsp:spPr>
        <a:xfrm>
          <a:off x="2380883" y="2827459"/>
          <a:ext cx="1173289" cy="821264"/>
        </a:xfrm>
        <a:prstGeom prst="roundRect">
          <a:avLst>
            <a:gd name="adj" fmla="val 1667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Features</a:t>
          </a:r>
          <a:endParaRPr lang="en-GB" sz="1200" kern="1200" dirty="0"/>
        </a:p>
      </dsp:txBody>
      <dsp:txXfrm>
        <a:off x="2420981" y="2867557"/>
        <a:ext cx="1093093" cy="741068"/>
      </dsp:txXfrm>
    </dsp:sp>
    <dsp:sp modelId="{93A5AB16-CBAB-4E46-907B-2F563095902A}">
      <dsp:nvSpPr>
        <dsp:cNvPr id="0" name=""/>
        <dsp:cNvSpPr/>
      </dsp:nvSpPr>
      <dsp:spPr>
        <a:xfrm>
          <a:off x="3542712" y="2925658"/>
          <a:ext cx="853338"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a:t>.</a:t>
          </a:r>
        </a:p>
      </dsp:txBody>
      <dsp:txXfrm>
        <a:off x="3542712" y="2925658"/>
        <a:ext cx="853338" cy="663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462971" y="-1085220"/>
          <a:ext cx="679139" cy="302211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Age</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Sex</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Race</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Native-Country</a:t>
          </a:r>
        </a:p>
      </dsp:txBody>
      <dsp:txXfrm rot="-5400000">
        <a:off x="2291484" y="119420"/>
        <a:ext cx="2988962" cy="612833"/>
      </dsp:txXfrm>
    </dsp:sp>
    <dsp:sp modelId="{BC4A21D8-DB3A-F047-9010-B2DB6BC2FA5E}">
      <dsp:nvSpPr>
        <dsp:cNvPr id="0" name=""/>
        <dsp:cNvSpPr/>
      </dsp:nvSpPr>
      <dsp:spPr>
        <a:xfrm>
          <a:off x="885190" y="1375"/>
          <a:ext cx="1406293" cy="8489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dirty="0"/>
            <a:t>Demographic Factors</a:t>
          </a:r>
          <a:endParaRPr lang="en-GB" sz="1400" b="0" i="0" kern="1200" dirty="0"/>
        </a:p>
      </dsp:txBody>
      <dsp:txXfrm>
        <a:off x="926631" y="42816"/>
        <a:ext cx="1323411" cy="766042"/>
      </dsp:txXfrm>
    </dsp:sp>
    <dsp:sp modelId="{C787C0F3-53DB-AC4B-A284-9947A40A66D6}">
      <dsp:nvSpPr>
        <dsp:cNvPr id="0" name=""/>
        <dsp:cNvSpPr/>
      </dsp:nvSpPr>
      <dsp:spPr>
        <a:xfrm rot="5400000">
          <a:off x="3510809" y="-196617"/>
          <a:ext cx="679139" cy="3022115"/>
        </a:xfrm>
        <a:prstGeom prst="round2Same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r>
            <a:rPr lang="en-GB" sz="1200" b="0" i="0" kern="1200" dirty="0" err="1"/>
            <a:t>num</a:t>
          </a:r>
          <a:r>
            <a:rPr lang="en-GB" sz="1200" b="0" i="0" kern="1200" dirty="0"/>
            <a:t> (number of educational years completed)</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Workclass</a:t>
          </a:r>
          <a:endParaRPr lang="en-GB" sz="1200" b="0" i="0" kern="1200" dirty="0"/>
        </a:p>
      </dsp:txBody>
      <dsp:txXfrm rot="-5400000">
        <a:off x="2339322" y="1008023"/>
        <a:ext cx="2988962" cy="612833"/>
      </dsp:txXfrm>
    </dsp:sp>
    <dsp:sp modelId="{90881F29-9352-CF40-94BA-F70AB5EE1A48}">
      <dsp:nvSpPr>
        <dsp:cNvPr id="0" name=""/>
        <dsp:cNvSpPr/>
      </dsp:nvSpPr>
      <dsp:spPr>
        <a:xfrm>
          <a:off x="885190" y="892745"/>
          <a:ext cx="1454130" cy="843389"/>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Socioeconomic Factors</a:t>
          </a:r>
          <a:endParaRPr lang="en-GB" sz="1400" kern="1200" dirty="0"/>
        </a:p>
      </dsp:txBody>
      <dsp:txXfrm>
        <a:off x="926361" y="933916"/>
        <a:ext cx="1371788" cy="761047"/>
      </dsp:txXfrm>
    </dsp:sp>
    <dsp:sp modelId="{D11A3A8D-A4DF-844A-9922-2C8335C8431F}">
      <dsp:nvSpPr>
        <dsp:cNvPr id="0" name=""/>
        <dsp:cNvSpPr/>
      </dsp:nvSpPr>
      <dsp:spPr>
        <a:xfrm rot="5400000">
          <a:off x="3522524" y="633726"/>
          <a:ext cx="679139" cy="3022115"/>
        </a:xfrm>
        <a:prstGeom prst="round2Same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Marital-status</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Relationship</a:t>
          </a:r>
        </a:p>
      </dsp:txBody>
      <dsp:txXfrm rot="-5400000">
        <a:off x="2351037" y="1838367"/>
        <a:ext cx="2988962" cy="612833"/>
      </dsp:txXfrm>
    </dsp:sp>
    <dsp:sp modelId="{6F466220-49A0-4745-9B5C-11AA7FB0D956}">
      <dsp:nvSpPr>
        <dsp:cNvPr id="0" name=""/>
        <dsp:cNvSpPr/>
      </dsp:nvSpPr>
      <dsp:spPr>
        <a:xfrm>
          <a:off x="885190" y="1778581"/>
          <a:ext cx="1429745" cy="77663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Family and Personal Status</a:t>
          </a:r>
          <a:endParaRPr lang="en-GB" sz="1400" kern="1200" dirty="0"/>
        </a:p>
      </dsp:txBody>
      <dsp:txXfrm>
        <a:off x="923102" y="1816493"/>
        <a:ext cx="1353921" cy="700806"/>
      </dsp:txXfrm>
    </dsp:sp>
    <dsp:sp modelId="{B74562FE-4F46-124E-9D5A-4722DE0586B6}">
      <dsp:nvSpPr>
        <dsp:cNvPr id="0" name=""/>
        <dsp:cNvSpPr/>
      </dsp:nvSpPr>
      <dsp:spPr>
        <a:xfrm rot="5400000">
          <a:off x="3339236" y="1575404"/>
          <a:ext cx="1096178" cy="3143435"/>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endParaRPr lang="en-GB"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Occupation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Hours-per-week </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Capital-gain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Capital-loss</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err="1"/>
            <a:t>Fnlwgt</a:t>
          </a:r>
          <a:endParaRPr lang="en-GB" sz="1100" b="0" i="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Income</a:t>
          </a:r>
        </a:p>
      </dsp:txBody>
      <dsp:txXfrm rot="-5400000">
        <a:off x="2315608" y="2652544"/>
        <a:ext cx="3089924" cy="989156"/>
      </dsp:txXfrm>
    </dsp:sp>
    <dsp:sp modelId="{A1378FBC-CD38-E043-A867-B70E16D6B2AB}">
      <dsp:nvSpPr>
        <dsp:cNvPr id="0" name=""/>
        <dsp:cNvSpPr/>
      </dsp:nvSpPr>
      <dsp:spPr>
        <a:xfrm>
          <a:off x="885190" y="2728216"/>
          <a:ext cx="1404919" cy="835061"/>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sp:txBody>
      <dsp:txXfrm>
        <a:off x="925954" y="2768980"/>
        <a:ext cx="1323391" cy="753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47096"/>
          <a:ext cx="4534595" cy="4534595"/>
        </a:xfrm>
        <a:prstGeom prst="circularArrow">
          <a:avLst>
            <a:gd name="adj1" fmla="val 5544"/>
            <a:gd name="adj2" fmla="val 330680"/>
            <a:gd name="adj3" fmla="val 14680133"/>
            <a:gd name="adj4" fmla="val 16856743"/>
            <a:gd name="adj5" fmla="val 5757"/>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2B9D50F-BE03-3F46-A4E5-CB32DA4B5301}">
      <dsp:nvSpPr>
        <dsp:cNvPr id="0" name=""/>
        <dsp:cNvSpPr/>
      </dsp:nvSpPr>
      <dsp:spPr>
        <a:xfrm>
          <a:off x="1960890" y="9853"/>
          <a:ext cx="1245917" cy="98476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mj-lt"/>
            <a:buNone/>
          </a:pPr>
          <a:r>
            <a:rPr lang="en-GB" sz="1100" b="1" i="0" kern="1200" dirty="0">
              <a:solidFill>
                <a:schemeClr val="tx1"/>
              </a:solidFill>
            </a:rPr>
            <a:t>Training and Predictions on </a:t>
          </a:r>
          <a:r>
            <a:rPr lang="en-GB" sz="1100" b="1" i="0" kern="1200" dirty="0" err="1">
              <a:solidFill>
                <a:schemeClr val="tx1"/>
              </a:solidFill>
            </a:rPr>
            <a:t>Labeled</a:t>
          </a:r>
          <a:r>
            <a:rPr lang="en-GB" sz="1100" b="1" i="0" kern="1200" dirty="0">
              <a:solidFill>
                <a:schemeClr val="tx1"/>
              </a:solidFill>
            </a:rPr>
            <a:t> and </a:t>
          </a:r>
          <a:r>
            <a:rPr lang="en-GB" sz="1100" b="1" i="0" kern="1200" dirty="0" err="1">
              <a:solidFill>
                <a:schemeClr val="tx1"/>
              </a:solidFill>
            </a:rPr>
            <a:t>Unlabeled</a:t>
          </a:r>
          <a:r>
            <a:rPr lang="en-GB" sz="1100" b="1" i="0" kern="1200" dirty="0">
              <a:solidFill>
                <a:schemeClr val="tx1"/>
              </a:solidFill>
            </a:rPr>
            <a:t> Data</a:t>
          </a:r>
        </a:p>
      </dsp:txBody>
      <dsp:txXfrm>
        <a:off x="2008962" y="57925"/>
        <a:ext cx="1149773" cy="888616"/>
      </dsp:txXfrm>
    </dsp:sp>
    <dsp:sp modelId="{89FDFD51-532C-F641-AD5A-0A2385E1538B}">
      <dsp:nvSpPr>
        <dsp:cNvPr id="0" name=""/>
        <dsp:cNvSpPr/>
      </dsp:nvSpPr>
      <dsp:spPr>
        <a:xfrm>
          <a:off x="3303711" y="663084"/>
          <a:ext cx="1245917" cy="622958"/>
        </a:xfrm>
        <a:prstGeom prst="roundRect">
          <a:avLst/>
        </a:prstGeom>
        <a:solidFill>
          <a:schemeClr val="accent4">
            <a:hueOff val="1400127"/>
            <a:satOff val="-5825"/>
            <a:lumOff val="137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GB" sz="1200" b="0" i="0" kern="1200">
              <a:solidFill>
                <a:schemeClr val="tx1"/>
              </a:solidFill>
            </a:rPr>
            <a:t>Probabilities for Predicted Labels</a:t>
          </a:r>
          <a:endParaRPr lang="en-GB" sz="1200" b="0" i="0" kern="1200" dirty="0">
            <a:solidFill>
              <a:schemeClr val="tx1"/>
            </a:solidFill>
          </a:endParaRPr>
        </a:p>
      </dsp:txBody>
      <dsp:txXfrm>
        <a:off x="3334121" y="693494"/>
        <a:ext cx="1185097" cy="562138"/>
      </dsp:txXfrm>
    </dsp:sp>
    <dsp:sp modelId="{C6CB2F3A-C7DC-244A-8DB2-FD959A351AB4}">
      <dsp:nvSpPr>
        <dsp:cNvPr id="0" name=""/>
        <dsp:cNvSpPr/>
      </dsp:nvSpPr>
      <dsp:spPr>
        <a:xfrm>
          <a:off x="3870087" y="2030437"/>
          <a:ext cx="1245917" cy="622958"/>
        </a:xfrm>
        <a:prstGeom prst="roundRect">
          <a:avLst/>
        </a:prstGeom>
        <a:solidFill>
          <a:schemeClr val="accent4">
            <a:hueOff val="2800255"/>
            <a:satOff val="-11651"/>
            <a:lumOff val="274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GB" sz="900" b="0" i="0" kern="1200" dirty="0">
              <a:solidFill>
                <a:schemeClr val="tx1"/>
              </a:solidFill>
              <a:latin typeface="Comic Sans MS" panose="030F0902030302020204" pitchFamily="66" charset="0"/>
            </a:rPr>
            <a:t>Setting Confidence Threshold</a:t>
          </a:r>
        </a:p>
      </dsp:txBody>
      <dsp:txXfrm>
        <a:off x="3900497" y="2060847"/>
        <a:ext cx="1185097" cy="562138"/>
      </dsp:txXfrm>
    </dsp:sp>
    <dsp:sp modelId="{FDA7A3F3-36A1-4448-9299-F44AD252986E}">
      <dsp:nvSpPr>
        <dsp:cNvPr id="0" name=""/>
        <dsp:cNvSpPr/>
      </dsp:nvSpPr>
      <dsp:spPr>
        <a:xfrm>
          <a:off x="3303711" y="3397790"/>
          <a:ext cx="1245917" cy="622958"/>
        </a:xfrm>
        <a:prstGeom prst="roundRect">
          <a:avLst/>
        </a:prstGeom>
        <a:solidFill>
          <a:schemeClr val="accent4">
            <a:hueOff val="4200382"/>
            <a:satOff val="-17476"/>
            <a:lumOff val="411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GB" sz="900" b="0" i="0" kern="1200" dirty="0">
              <a:solidFill>
                <a:schemeClr val="tx1"/>
              </a:solidFill>
              <a:latin typeface="Comic Sans MS" panose="030F0902030302020204" pitchFamily="66" charset="0"/>
            </a:rPr>
            <a:t>Identifying Confident Predictions</a:t>
          </a:r>
        </a:p>
      </dsp:txBody>
      <dsp:txXfrm>
        <a:off x="3334121" y="3428200"/>
        <a:ext cx="1185097" cy="562138"/>
      </dsp:txXfrm>
    </dsp:sp>
    <dsp:sp modelId="{69F025A1-58D6-1547-87C8-F18ACD800106}">
      <dsp:nvSpPr>
        <dsp:cNvPr id="0" name=""/>
        <dsp:cNvSpPr/>
      </dsp:nvSpPr>
      <dsp:spPr>
        <a:xfrm>
          <a:off x="1936357" y="3964167"/>
          <a:ext cx="1245917" cy="622958"/>
        </a:xfrm>
        <a:prstGeom prst="roundRect">
          <a:avLst/>
        </a:prstGeom>
        <a:solidFill>
          <a:schemeClr val="accent4">
            <a:hueOff val="5600509"/>
            <a:satOff val="-23301"/>
            <a:lumOff val="5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GB" sz="900" b="0" i="0" kern="1200" dirty="0">
              <a:solidFill>
                <a:schemeClr val="tx1"/>
              </a:solidFill>
              <a:latin typeface="Comic Sans MS" panose="030F0902030302020204" pitchFamily="66" charset="0"/>
            </a:rPr>
            <a:t>Adding Confident Predictions to </a:t>
          </a:r>
          <a:r>
            <a:rPr lang="en-GB" sz="900" b="0" i="0" kern="1200" dirty="0" err="1">
              <a:solidFill>
                <a:schemeClr val="tx1"/>
              </a:solidFill>
              <a:latin typeface="Comic Sans MS" panose="030F0902030302020204" pitchFamily="66" charset="0"/>
            </a:rPr>
            <a:t>Labeled</a:t>
          </a:r>
          <a:r>
            <a:rPr lang="en-GB" sz="900" b="0" i="0" kern="1200" dirty="0">
              <a:solidFill>
                <a:schemeClr val="tx1"/>
              </a:solidFill>
              <a:latin typeface="Comic Sans MS" panose="030F0902030302020204" pitchFamily="66" charset="0"/>
            </a:rPr>
            <a:t> Dataset</a:t>
          </a:r>
        </a:p>
      </dsp:txBody>
      <dsp:txXfrm>
        <a:off x="1966767" y="3994577"/>
        <a:ext cx="1185097" cy="562138"/>
      </dsp:txXfrm>
    </dsp:sp>
    <dsp:sp modelId="{DE2487FD-A396-F34D-82B2-EFDAE8205939}">
      <dsp:nvSpPr>
        <dsp:cNvPr id="0" name=""/>
        <dsp:cNvSpPr/>
      </dsp:nvSpPr>
      <dsp:spPr>
        <a:xfrm>
          <a:off x="569004" y="3397790"/>
          <a:ext cx="1245917" cy="622958"/>
        </a:xfrm>
        <a:prstGeom prst="roundRect">
          <a:avLst/>
        </a:prstGeom>
        <a:solidFill>
          <a:schemeClr val="accent4">
            <a:hueOff val="7000636"/>
            <a:satOff val="-29126"/>
            <a:lumOff val="68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solidFill>
                <a:schemeClr val="tx1"/>
              </a:solidFill>
              <a:effectLst/>
              <a:latin typeface="Comic Sans MS" panose="030F0902030302020204" pitchFamily="66" charset="0"/>
            </a:rPr>
            <a:t>Appending Features to X_labeled</a:t>
          </a:r>
          <a:endParaRPr lang="en-GB" sz="900" b="1" kern="1200" dirty="0">
            <a:solidFill>
              <a:schemeClr val="tx1"/>
            </a:solidFill>
          </a:endParaRPr>
        </a:p>
      </dsp:txBody>
      <dsp:txXfrm>
        <a:off x="599414" y="3428200"/>
        <a:ext cx="1185097" cy="562138"/>
      </dsp:txXfrm>
    </dsp:sp>
    <dsp:sp modelId="{EF94F230-25C5-4541-AC77-43A3E4F12183}">
      <dsp:nvSpPr>
        <dsp:cNvPr id="0" name=""/>
        <dsp:cNvSpPr/>
      </dsp:nvSpPr>
      <dsp:spPr>
        <a:xfrm>
          <a:off x="2628" y="2030437"/>
          <a:ext cx="1245917" cy="622958"/>
        </a:xfrm>
        <a:prstGeom prst="roundRect">
          <a:avLst/>
        </a:prstGeom>
        <a:solidFill>
          <a:schemeClr val="accent4">
            <a:hueOff val="8400764"/>
            <a:satOff val="-34952"/>
            <a:lumOff val="8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a:solidFill>
                <a:schemeClr val="tx1"/>
              </a:solidFill>
              <a:effectLst/>
              <a:latin typeface="Comic Sans MS" panose="030F0902030302020204" pitchFamily="66" charset="0"/>
            </a:rPr>
            <a:t>Calculating Accuracy of Combined Dataset</a:t>
          </a:r>
          <a:endParaRPr lang="en-NO" sz="1000" b="1" kern="1200" dirty="0">
            <a:solidFill>
              <a:schemeClr val="tx1"/>
            </a:solidFill>
            <a:latin typeface="Comic Sans MS" panose="030F0902030302020204" pitchFamily="66" charset="0"/>
          </a:endParaRPr>
        </a:p>
      </dsp:txBody>
      <dsp:txXfrm>
        <a:off x="33038" y="2060847"/>
        <a:ext cx="1185097" cy="562138"/>
      </dsp:txXfrm>
    </dsp:sp>
    <dsp:sp modelId="{2177E653-8859-3149-93C6-30AC2B6CAFA4}">
      <dsp:nvSpPr>
        <dsp:cNvPr id="0" name=""/>
        <dsp:cNvSpPr/>
      </dsp:nvSpPr>
      <dsp:spPr>
        <a:xfrm>
          <a:off x="569004" y="663084"/>
          <a:ext cx="1245917" cy="622958"/>
        </a:xfrm>
        <a:prstGeom prst="roundRec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dirty="0">
              <a:solidFill>
                <a:schemeClr val="tx1"/>
              </a:solidFill>
              <a:effectLst/>
              <a:latin typeface="Comic Sans MS" panose="030F0902030302020204" pitchFamily="66" charset="0"/>
            </a:rPr>
            <a:t>Removing Predicted Samples for Next Iteration</a:t>
          </a:r>
          <a:endParaRPr lang="en-GB" sz="900" kern="1200" dirty="0">
            <a:solidFill>
              <a:schemeClr val="tx1"/>
            </a:solidFill>
          </a:endParaRPr>
        </a:p>
      </dsp:txBody>
      <dsp:txXfrm>
        <a:off x="599414" y="693494"/>
        <a:ext cx="1185097" cy="562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en-NO"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Adult Census Income dataset obtained from Kaggle consists of 48,842 instances and 15 attributes.</a:t>
            </a:r>
          </a:p>
          <a:p>
            <a:pPr algn="l">
              <a:buFont typeface="Arial" panose="020B0604020202020204" pitchFamily="34" charset="0"/>
              <a:buChar char="•"/>
            </a:pPr>
            <a:r>
              <a:rPr lang="en-US" b="0" i="0" dirty="0">
                <a:solidFill>
                  <a:srgbClr val="374151"/>
                </a:solidFill>
                <a:effectLst/>
                <a:latin typeface="Söhne"/>
              </a:rPr>
              <a:t>The target variable indicates income level (&lt;=50K or &gt;50K).</a:t>
            </a:r>
          </a:p>
          <a:p>
            <a:pPr algn="l">
              <a:buFont typeface="Arial" panose="020B0604020202020204" pitchFamily="34" charset="0"/>
              <a:buChar char="•"/>
            </a:pPr>
            <a:r>
              <a:rPr lang="en-US" b="0" i="0" dirty="0">
                <a:solidFill>
                  <a:srgbClr val="374151"/>
                </a:solidFill>
                <a:effectLst/>
                <a:latin typeface="Söhne"/>
              </a:rPr>
              <a:t>Features include demographic information, work-related factors, and socioeconomic characteristics of individuals in the United States.</a:t>
            </a:r>
          </a:p>
          <a:p>
            <a:pPr algn="l"/>
            <a:r>
              <a:rPr lang="en-US" sz="1200" b="0" i="0" u="none" strike="noStrike" baseline="0" dirty="0">
                <a:latin typeface="LinLibertineT"/>
              </a:rPr>
              <a:t>the "</a:t>
            </a:r>
            <a:r>
              <a:rPr lang="en-US" sz="1200" b="0" i="0" u="none" strike="noStrike" baseline="0" dirty="0" err="1">
                <a:latin typeface="LinLibertineT"/>
              </a:rPr>
              <a:t>fnlwgt</a:t>
            </a:r>
            <a:r>
              <a:rPr lang="en-US" sz="1200" b="0" i="0" u="none" strike="noStrike" baseline="0" dirty="0">
                <a:latin typeface="LinLibertineT"/>
              </a:rPr>
              <a:t>" feature represents the final weight assigned to each observation in the census data. This weight is applied to ensure that the sample accurately represents the population and is a critical component in producing unbiased estimates.</a:t>
            </a:r>
          </a:p>
          <a:p>
            <a:pPr algn="l"/>
            <a:r>
              <a:rPr lang="en-US" sz="1200" b="0" i="0" u="none" strike="noStrike" baseline="0" dirty="0">
                <a:latin typeface="LinLibertineT"/>
              </a:rPr>
              <a:t>Furthermore, the features "</a:t>
            </a:r>
            <a:r>
              <a:rPr lang="en-US" sz="1200" b="0" i="0" u="none" strike="noStrike" baseline="0" dirty="0" err="1">
                <a:latin typeface="LinLibertineT"/>
              </a:rPr>
              <a:t>capital.gain</a:t>
            </a:r>
            <a:r>
              <a:rPr lang="en-US" sz="1200" b="0" i="0" u="none" strike="noStrike" baseline="0" dirty="0">
                <a:latin typeface="LinLibertineT"/>
              </a:rPr>
              <a:t>" and "</a:t>
            </a:r>
            <a:r>
              <a:rPr lang="en-US" sz="1200" b="0" i="0" u="none" strike="noStrike" baseline="0" dirty="0" err="1">
                <a:latin typeface="LinLibertineT"/>
              </a:rPr>
              <a:t>capital.loss</a:t>
            </a:r>
            <a:r>
              <a:rPr lang="en-US" sz="1200" b="0" i="0" u="none" strike="noStrike" baseline="0" dirty="0">
                <a:latin typeface="LinLibertineT"/>
              </a:rPr>
              <a:t>" capture the financial gains and losses, respectively, that individuals have experienced. These features provide insights into the economic activities and investments made by individuals, which can significantly influence their overall income levels.</a:t>
            </a:r>
          </a:p>
          <a:p>
            <a:pPr algn="l"/>
            <a:endParaRPr lang="en-US" b="0" i="0" dirty="0">
              <a:solidFill>
                <a:srgbClr val="008000"/>
              </a:solidFill>
              <a:effectLst/>
              <a:latin typeface="Courier New" panose="02070309020205020404" pitchFamily="49" charset="0"/>
            </a:endParaRPr>
          </a:p>
          <a:p>
            <a:pPr algn="just"/>
            <a:r>
              <a:rPr lang="en-US" b="0" i="0" dirty="0">
                <a:solidFill>
                  <a:srgbClr val="008000"/>
                </a:solidFill>
                <a:effectLst/>
                <a:latin typeface="Courier New" panose="02070309020205020404" pitchFamily="49" charset="0"/>
              </a:rPr>
              <a:t>Here is Visualization some numerical features of the dataset using histograms to analyze the distribution of those features in the dataset.</a:t>
            </a:r>
          </a:p>
          <a:p>
            <a:pPr algn="just"/>
            <a:endParaRPr lang="en-US" b="0" i="0" dirty="0">
              <a:solidFill>
                <a:srgbClr val="008000"/>
              </a:solidFill>
              <a:effectLst/>
              <a:latin typeface="Courier New" panose="02070309020205020404" pitchFamily="49" charset="0"/>
            </a:endParaRPr>
          </a:p>
          <a:p>
            <a:endParaRPr lang="en-NO" dirty="0"/>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35743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Developing a predictive model: Creating a machine learning model for accurate income level predictions.</a:t>
            </a:r>
          </a:p>
          <a:p>
            <a:pPr algn="l">
              <a:buFont typeface="Arial" panose="020B0604020202020204" pitchFamily="34" charset="0"/>
              <a:buChar char="•"/>
            </a:pPr>
            <a:r>
              <a:rPr lang="en-US" b="0" i="0" dirty="0">
                <a:solidFill>
                  <a:srgbClr val="374151"/>
                </a:solidFill>
                <a:effectLst/>
                <a:latin typeface="Söhne"/>
              </a:rPr>
              <a:t>Feature importance analysis: Identifying influential factors affecting income levels.</a:t>
            </a:r>
          </a:p>
          <a:p>
            <a:pPr algn="l">
              <a:buFont typeface="Arial" panose="020B0604020202020204" pitchFamily="34" charset="0"/>
              <a:buChar char="•"/>
            </a:pPr>
            <a:r>
              <a:rPr lang="en-US" b="0" i="0" dirty="0">
                <a:solidFill>
                  <a:srgbClr val="374151"/>
                </a:solidFill>
                <a:effectLst/>
                <a:latin typeface="Söhne"/>
              </a:rPr>
              <a:t>Evaluating model performance: Assessing accuracy, precision, recall, and F1-score using appropriate evaluation metrics.</a:t>
            </a:r>
          </a:p>
          <a:p>
            <a:pPr algn="l">
              <a:buFont typeface="Arial" panose="020B0604020202020204" pitchFamily="34" charset="0"/>
              <a:buChar char="•"/>
            </a:pPr>
            <a:r>
              <a:rPr lang="en-US" b="0" i="0" dirty="0">
                <a:solidFill>
                  <a:srgbClr val="374151"/>
                </a:solidFill>
                <a:effectLst/>
                <a:latin typeface="Söhne"/>
              </a:rPr>
              <a:t>Comparing methodologies: Evaluating different machine learning algorithms and deep learning approaches (e.g., CNN or RNN models) for predicting income levels.</a:t>
            </a:r>
          </a:p>
          <a:p>
            <a:pPr algn="l">
              <a:buFont typeface="Arial" panose="020B0604020202020204" pitchFamily="34" charset="0"/>
              <a:buChar char="•"/>
            </a:pPr>
            <a:r>
              <a:rPr lang="en-US" b="0" i="0" dirty="0">
                <a:solidFill>
                  <a:srgbClr val="374151"/>
                </a:solidFill>
                <a:effectLst/>
                <a:latin typeface="Söhne"/>
              </a:rPr>
              <a:t>Generating actionable insights: Informing 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74151"/>
                </a:solidFill>
                <a:effectLst/>
                <a:latin typeface="Söhne"/>
              </a:rPr>
              <a:t>The challenges that we faced were</a:t>
            </a:r>
            <a:r>
              <a:rPr lang="en-US" sz="1200" dirty="0">
                <a:latin typeface="Comic Sans MS" panose="030F0702030302020204" pitchFamily="66" charset="0"/>
                <a:ea typeface="+mj-ea"/>
                <a:cs typeface="Arshia" panose="00000400000000000000" pitchFamily="2" charset="-78"/>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Handling missing values: Addressing missing data using appropriate techniques. The 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Dealing with class imbalance: Handling imbalanced income classes through oversampling or </a:t>
            </a:r>
            <a:r>
              <a:rPr lang="en-US" b="0" i="0" dirty="0" err="1">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Dealing with categorical features in the dataset poses a challenge, and one-hot encoding was used in this study to effectively transform them into binary vectors. </a:t>
            </a:r>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 Decision 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Here you can see the visualization after training. The classification result is reported in the table , including precision, recall, F1-score, and overall accuracy. Also you can see the heatmap plot of the classification using Decision tree.</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D1D5DB"/>
                </a:solidFill>
                <a:effectLst/>
                <a:latin typeface="Söhne"/>
              </a:rPr>
              <a:t>we implemented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code 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dirty="0"/>
              <a:t>after data pre processing : handling missing values ( replacing the characters with </a:t>
            </a:r>
            <a:r>
              <a:rPr lang="en-US" dirty="0" err="1"/>
              <a:t>NaN</a:t>
            </a:r>
            <a:r>
              <a:rPr lang="en-US" dirty="0"/>
              <a:t> ), encoding categorical variables ( apply label encoding to each categorical column )  and splitting into features and  target variables ( test size : 0.3 ), scaling the numerical features,</a:t>
            </a:r>
            <a:r>
              <a:rPr lang="en-US" b="0" i="1" dirty="0">
                <a:solidFill>
                  <a:srgbClr val="408080"/>
                </a:solidFill>
                <a:effectLst/>
                <a:latin typeface="Courier New" panose="02070309020205020404" pitchFamily="49" charset="0"/>
              </a:rPr>
              <a:t> Fit and transform the categorical features using one-hot,</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 apply only label encoding to target variable, Standardization to numerical variables,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Model : classification </a:t>
            </a:r>
            <a:r>
              <a:rPr lang="en-US" b="0" i="1" dirty="0" err="1">
                <a:solidFill>
                  <a:srgbClr val="408080"/>
                </a:solidFill>
                <a:effectLst/>
                <a:latin typeface="Courier New" panose="02070309020205020404" pitchFamily="49" charset="0"/>
              </a:rPr>
              <a:t>adultCensus</a:t>
            </a:r>
            <a:r>
              <a:rPr lang="en-US" b="0" i="1" dirty="0">
                <a:solidFill>
                  <a:srgbClr val="408080"/>
                </a:solidFill>
                <a:effectLst/>
                <a:latin typeface="Courier New" panose="02070309020205020404" pitchFamily="49" charset="0"/>
              </a:rPr>
              <a:t> : 4 layers, 34 in layer1 – 128 in layer 3 – 1 out 4</a:t>
            </a:r>
            <a:r>
              <a:rPr lang="en-US" b="0" i="1" baseline="30000" dirty="0">
                <a:solidFill>
                  <a:srgbClr val="408080"/>
                </a:solidFill>
                <a:effectLst/>
                <a:latin typeface="Courier New" panose="02070309020205020404" pitchFamily="49" charset="0"/>
              </a:rPr>
              <a:t>th</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err="1">
                <a:solidFill>
                  <a:srgbClr val="408080"/>
                </a:solidFill>
                <a:effectLst/>
                <a:latin typeface="Courier New" panose="02070309020205020404" pitchFamily="49" charset="0"/>
              </a:rPr>
              <a:t>Relu</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Dropout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Optimizer : SGD ; </a:t>
            </a:r>
            <a:r>
              <a:rPr lang="en-US" b="0" i="1" dirty="0" err="1">
                <a:solidFill>
                  <a:srgbClr val="408080"/>
                </a:solidFill>
                <a:effectLst/>
                <a:latin typeface="Courier New" panose="02070309020205020404" pitchFamily="49" charset="0"/>
              </a:rPr>
              <a:t>lr</a:t>
            </a:r>
            <a:r>
              <a:rPr lang="en-US" b="0" i="1" dirty="0">
                <a:solidFill>
                  <a:srgbClr val="408080"/>
                </a:solidFill>
                <a:effectLst/>
                <a:latin typeface="Courier New" panose="02070309020205020404" pitchFamily="49" charset="0"/>
              </a:rPr>
              <a:t>: 0.01 ( trial </a:t>
            </a:r>
            <a:r>
              <a:rPr lang="en-US" b="0" i="1" dirty="0" err="1">
                <a:solidFill>
                  <a:srgbClr val="408080"/>
                </a:solidFill>
                <a:effectLst/>
                <a:latin typeface="Courier New" panose="02070309020205020404" pitchFamily="49" charset="0"/>
              </a:rPr>
              <a:t>amd</a:t>
            </a:r>
            <a:r>
              <a:rPr lang="en-US" b="0" i="1" dirty="0">
                <a:solidFill>
                  <a:srgbClr val="408080"/>
                </a:solidFill>
                <a:effectLst/>
                <a:latin typeface="Courier New" panose="02070309020205020404" pitchFamily="49" charset="0"/>
              </a:rPr>
              <a:t> error )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Criterion : </a:t>
            </a:r>
            <a:r>
              <a:rPr lang="en-US" b="0" i="1" dirty="0" err="1">
                <a:solidFill>
                  <a:srgbClr val="408080"/>
                </a:solidFill>
                <a:effectLst/>
                <a:latin typeface="Courier New" panose="02070309020205020404" pitchFamily="49" charset="0"/>
              </a:rPr>
              <a:t>BCEWithLogitsLoss</a:t>
            </a: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Manual seeding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#epochs : 10000</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a:t>
            </a:r>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sz="1000" i="1" dirty="0">
                <a:latin typeface="Arial"/>
                <a:ea typeface="Arial"/>
                <a:cs typeface="Arial"/>
                <a:sym typeface="Arial"/>
              </a:rPr>
              <a:t> Model Architecture</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a:t>
            </a:r>
            <a:r>
              <a:rPr lang="en-US" sz="1000" i="1" dirty="0" err="1">
                <a:latin typeface="Arial"/>
                <a:ea typeface="Arial"/>
                <a:cs typeface="Arial"/>
                <a:sym typeface="Arial"/>
              </a:rPr>
              <a:t>input_shape</a:t>
            </a:r>
            <a:r>
              <a:rPr lang="en-US" sz="1000" i="1" dirty="0">
                <a:latin typeface="Arial"/>
                <a:ea typeface="Arial"/>
                <a:cs typeface="Arial"/>
                <a:sym typeface="Arial"/>
              </a:rPr>
              <a:t> is set to (</a:t>
            </a:r>
            <a:r>
              <a:rPr lang="en-US" sz="1000" i="1" dirty="0" err="1">
                <a:latin typeface="Arial"/>
                <a:ea typeface="Arial"/>
                <a:cs typeface="Arial"/>
                <a:sym typeface="Arial"/>
              </a:rPr>
              <a:t>X_train.shape</a:t>
            </a:r>
            <a:r>
              <a:rPr lang="en-US" sz="1000" i="1" dirty="0">
                <a:latin typeface="Arial"/>
                <a:ea typeface="Arial"/>
                <a:cs typeface="Arial"/>
                <a:sym typeface="Arial"/>
              </a:rPr>
              <a:t>[1],), which corresponds to the number of features.</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first dense layer has 64 neurons and uses the </a:t>
            </a:r>
            <a:r>
              <a:rPr lang="en-US" sz="1000" i="1" dirty="0" err="1">
                <a:latin typeface="Arial"/>
                <a:ea typeface="Arial"/>
                <a:cs typeface="Arial"/>
                <a:sym typeface="Arial"/>
              </a:rPr>
              <a:t>ReLU</a:t>
            </a:r>
            <a:r>
              <a:rPr lang="en-US" sz="1000" i="1" dirty="0">
                <a:latin typeface="Arial"/>
                <a:ea typeface="Arial"/>
                <a:cs typeface="Arial"/>
                <a:sym typeface="Arial"/>
              </a:rPr>
              <a:t> (Rectified Linear Unit)</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activation function. It introduces non-linearity into the neural network,</a:t>
            </a:r>
            <a:r>
              <a:rPr lang="en-US" sz="1000" dirty="0">
                <a:latin typeface="Arial"/>
                <a:ea typeface="Arial"/>
                <a:cs typeface="Arial"/>
                <a:sym typeface="Arial"/>
              </a:rPr>
              <a:t> </a:t>
            </a:r>
            <a:r>
              <a:rPr lang="en-US" sz="1000" i="1" dirty="0">
                <a:latin typeface="Arial"/>
                <a:ea typeface="Arial"/>
                <a:cs typeface="Arial"/>
                <a:sym typeface="Arial"/>
              </a:rPr>
              <a:t> allowing it to learn complex patterns in the data.</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sigmoid activation function squashes the output between 0 and 1, making it</a:t>
            </a:r>
            <a:r>
              <a:rPr lang="en-US" sz="1000" dirty="0">
                <a:latin typeface="Arial"/>
                <a:ea typeface="Arial"/>
                <a:cs typeface="Arial"/>
                <a:sym typeface="Arial"/>
              </a:rPr>
              <a:t> </a:t>
            </a:r>
            <a:r>
              <a:rPr lang="en-US" sz="1000" i="1" dirty="0">
                <a:latin typeface="Arial"/>
                <a:ea typeface="Arial"/>
                <a:cs typeface="Arial"/>
                <a:sym typeface="Arial"/>
              </a:rPr>
              <a:t>suitable for binary classification problems.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The output value represents the</a:t>
            </a:r>
            <a:r>
              <a:rPr lang="en-US" sz="1000" dirty="0">
                <a:latin typeface="Arial"/>
                <a:ea typeface="Arial"/>
                <a:cs typeface="Arial"/>
                <a:sym typeface="Arial"/>
              </a:rPr>
              <a:t> </a:t>
            </a:r>
            <a:r>
              <a:rPr lang="en-US" sz="1000" i="1" dirty="0">
                <a:latin typeface="Arial"/>
                <a:ea typeface="Arial"/>
                <a:cs typeface="Arial"/>
                <a:sym typeface="Arial"/>
              </a:rPr>
              <a:t> probability of the input belonging to the positive class (income &gt;$50,000).</a:t>
            </a:r>
            <a:endParaRPr sz="1000" i="1"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r>
              <a:rPr lang="en-US" sz="1000" i="1" dirty="0">
                <a:latin typeface="Arial"/>
                <a:ea typeface="Arial"/>
                <a:cs typeface="Arial"/>
                <a:sym typeface="Arial"/>
              </a:rPr>
              <a:t>Model Training</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We use '</a:t>
            </a:r>
            <a:r>
              <a:rPr lang="en-US" sz="1000" i="1" dirty="0" err="1">
                <a:latin typeface="Arial"/>
                <a:ea typeface="Arial"/>
                <a:cs typeface="Arial"/>
                <a:sym typeface="Arial"/>
              </a:rPr>
              <a:t>adam</a:t>
            </a:r>
            <a:r>
              <a:rPr lang="en-US" sz="1000" i="1" dirty="0">
                <a:latin typeface="Arial"/>
                <a:ea typeface="Arial"/>
                <a:cs typeface="Arial"/>
                <a:sym typeface="Arial"/>
              </a:rPr>
              <a:t>' optimizer , which is a popular optimization algorithm known for</a:t>
            </a:r>
            <a:r>
              <a:rPr lang="en-US" sz="1000" dirty="0">
                <a:latin typeface="Arial"/>
                <a:ea typeface="Arial"/>
                <a:cs typeface="Arial"/>
                <a:sym typeface="Arial"/>
              </a:rPr>
              <a:t> </a:t>
            </a:r>
            <a:r>
              <a:rPr lang="en-US" sz="1000" i="1" dirty="0">
                <a:latin typeface="Arial"/>
                <a:ea typeface="Arial"/>
                <a:cs typeface="Arial"/>
                <a:sym typeface="Arial"/>
              </a:rPr>
              <a:t>its efficiency and adaptive learning rate.</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Also we use '</a:t>
            </a:r>
            <a:r>
              <a:rPr lang="en-US" sz="1000" i="1" dirty="0" err="1">
                <a:latin typeface="Arial"/>
                <a:ea typeface="Arial"/>
                <a:cs typeface="Arial"/>
                <a:sym typeface="Arial"/>
              </a:rPr>
              <a:t>binary_crossentropy</a:t>
            </a:r>
            <a:r>
              <a:rPr lang="en-US" sz="1000" i="1" dirty="0">
                <a:latin typeface="Arial"/>
                <a:ea typeface="Arial"/>
                <a:cs typeface="Arial"/>
                <a:sym typeface="Arial"/>
              </a:rPr>
              <a:t>' as</a:t>
            </a:r>
            <a:r>
              <a:rPr lang="en-US" sz="1000" dirty="0">
                <a:latin typeface="Arial"/>
                <a:ea typeface="Arial"/>
                <a:cs typeface="Arial"/>
                <a:sym typeface="Arial"/>
              </a:rPr>
              <a:t> </a:t>
            </a:r>
            <a:r>
              <a:rPr lang="en-US" sz="1000" i="1" dirty="0">
                <a:latin typeface="Arial"/>
                <a:ea typeface="Arial"/>
                <a:cs typeface="Arial"/>
                <a:sym typeface="Arial"/>
              </a:rPr>
              <a:t> the loss function. It is suitable for binary classification tasks.</a:t>
            </a:r>
            <a:endParaRPr sz="1000" i="1" dirty="0">
              <a:latin typeface="Arial"/>
              <a:ea typeface="Arial"/>
              <a:cs typeface="Arial"/>
              <a:sym typeface="Arial"/>
            </a:endParaRPr>
          </a:p>
          <a:p>
            <a:pPr marL="0" lvl="0" indent="0" algn="l" rtl="0">
              <a:spcBef>
                <a:spcPts val="0"/>
              </a:spcBef>
              <a:spcAft>
                <a:spcPts val="0"/>
              </a:spcAft>
              <a:buNone/>
            </a:pPr>
            <a:endParaRPr sz="1000" i="1" dirty="0">
              <a:latin typeface="Arial"/>
              <a:ea typeface="Arial"/>
              <a:cs typeface="Arial"/>
              <a:sym typeface="Arial"/>
            </a:endParaRPr>
          </a:p>
          <a:p>
            <a:pPr marL="0" lvl="0" indent="0" algn="l" rtl="0">
              <a:spcBef>
                <a:spcPts val="0"/>
              </a:spcBef>
              <a:spcAft>
                <a:spcPts val="0"/>
              </a:spcAft>
              <a:buSzPts val="1100"/>
              <a:buNone/>
            </a:pPr>
            <a:r>
              <a:rPr lang="en-US" sz="1000" dirty="0"/>
              <a:t>DNN : 3</a:t>
            </a:r>
            <a:r>
              <a:rPr lang="en-US" sz="1000" dirty="0">
                <a:latin typeface="Arial"/>
                <a:ea typeface="Arial"/>
                <a:cs typeface="Arial"/>
                <a:sym typeface="Arial"/>
              </a:rPr>
              <a:t> layer; a Sequential model in </a:t>
            </a:r>
            <a:r>
              <a:rPr lang="en-US" sz="1000" dirty="0" err="1">
                <a:latin typeface="Arial"/>
                <a:ea typeface="Arial"/>
                <a:cs typeface="Arial"/>
                <a:sym typeface="Arial"/>
              </a:rPr>
              <a:t>Keras</a:t>
            </a:r>
            <a:r>
              <a:rPr lang="en-US" sz="1000" dirty="0">
                <a:latin typeface="Arial"/>
                <a:ea typeface="Arial"/>
                <a:cs typeface="Arial"/>
                <a:sym typeface="Arial"/>
              </a:rPr>
              <a:t>, composed of three dense layers. The first two dense layers each have 128 units and use the </a:t>
            </a:r>
            <a:r>
              <a:rPr lang="en-US" sz="1000" dirty="0" err="1">
                <a:latin typeface="Arial"/>
                <a:ea typeface="Arial"/>
                <a:cs typeface="Arial"/>
                <a:sym typeface="Arial"/>
              </a:rPr>
              <a:t>ReLU</a:t>
            </a:r>
            <a:endParaRPr lang="en-US" sz="1000" dirty="0">
              <a:latin typeface="Arial"/>
              <a:ea typeface="Arial"/>
              <a:cs typeface="Arial"/>
              <a:sym typeface="Arial"/>
            </a:endParaRPr>
          </a:p>
          <a:p>
            <a:pPr marL="0" lvl="0" indent="0" algn="l" rtl="0">
              <a:lnSpc>
                <a:spcPct val="115000"/>
              </a:lnSpc>
              <a:spcBef>
                <a:spcPts val="0"/>
              </a:spcBef>
              <a:spcAft>
                <a:spcPts val="0"/>
              </a:spcAft>
              <a:buSzPts val="1100"/>
              <a:buNone/>
            </a:pPr>
            <a:r>
              <a:rPr lang="en-US" sz="1000" dirty="0">
                <a:latin typeface="Arial"/>
                <a:ea typeface="Arial"/>
                <a:cs typeface="Arial"/>
                <a:sym typeface="Arial"/>
              </a:rPr>
              <a:t>activation function. The final layer has 10 units (one for each class) and uses a </a:t>
            </a:r>
            <a:r>
              <a:rPr lang="en-US" sz="1000" dirty="0" err="1">
                <a:latin typeface="Arial"/>
                <a:ea typeface="Arial"/>
                <a:cs typeface="Arial"/>
                <a:sym typeface="Arial"/>
              </a:rPr>
              <a:t>softmax</a:t>
            </a:r>
            <a:r>
              <a:rPr lang="en-US" sz="1000" dirty="0">
                <a:latin typeface="Arial"/>
                <a:ea typeface="Arial"/>
                <a:cs typeface="Arial"/>
                <a:sym typeface="Arial"/>
              </a:rPr>
              <a:t> activation function for the multi-class classification problem</a:t>
            </a:r>
          </a:p>
          <a:p>
            <a:pPr marL="0" lvl="0" indent="0" algn="l" rtl="0">
              <a:spcBef>
                <a:spcPts val="0"/>
              </a:spcBef>
              <a:spcAft>
                <a:spcPts val="0"/>
              </a:spcAft>
              <a:buSzPts val="1100"/>
              <a:buNone/>
            </a:pPr>
            <a:endParaRPr lang="en-US" sz="1000" dirty="0"/>
          </a:p>
          <a:p>
            <a:pPr marL="0" lvl="0" indent="0" algn="l" rtl="0">
              <a:lnSpc>
                <a:spcPct val="115000"/>
              </a:lnSpc>
              <a:spcBef>
                <a:spcPts val="0"/>
              </a:spcBef>
              <a:spcAft>
                <a:spcPts val="0"/>
              </a:spcAft>
              <a:buSzPts val="1100"/>
              <a:buNone/>
            </a:pPr>
            <a:r>
              <a:rPr lang="en-US" sz="1000" dirty="0" err="1">
                <a:latin typeface="Arial"/>
                <a:ea typeface="Arial"/>
                <a:cs typeface="Arial"/>
                <a:sym typeface="Arial"/>
              </a:rPr>
              <a:t>Keras</a:t>
            </a:r>
            <a:r>
              <a:rPr lang="en-US" sz="1000" dirty="0">
                <a:latin typeface="Arial"/>
                <a:ea typeface="Arial"/>
                <a:cs typeface="Arial"/>
                <a:sym typeface="Arial"/>
              </a:rPr>
              <a:t> Tuner’s </a:t>
            </a:r>
            <a:r>
              <a:rPr lang="en-US" sz="1000" dirty="0" err="1">
                <a:latin typeface="Arial"/>
                <a:ea typeface="Arial"/>
                <a:cs typeface="Arial"/>
                <a:sym typeface="Arial"/>
              </a:rPr>
              <a:t>RandomSearch</a:t>
            </a:r>
            <a:r>
              <a:rPr lang="en-US" sz="1000" dirty="0">
                <a:latin typeface="Arial"/>
                <a:ea typeface="Arial"/>
                <a:cs typeface="Arial"/>
                <a:sym typeface="Arial"/>
              </a:rPr>
              <a:t> for hyperparameter tuning, focusing on learning rate, number of units in layers, and batch size.</a:t>
            </a:r>
          </a:p>
          <a:p>
            <a:pPr marL="0" lvl="0" indent="0" algn="l" rtl="0">
              <a:lnSpc>
                <a:spcPct val="115000"/>
              </a:lnSpc>
              <a:spcBef>
                <a:spcPts val="0"/>
              </a:spcBef>
              <a:spcAft>
                <a:spcPts val="0"/>
              </a:spcAft>
              <a:buSzPts val="1100"/>
              <a:buNone/>
            </a:pPr>
            <a:r>
              <a:rPr lang="en-US" sz="1000" dirty="0">
                <a:latin typeface="Arial"/>
                <a:ea typeface="Arial"/>
                <a:cs typeface="Arial"/>
                <a:sym typeface="Arial"/>
              </a:rPr>
              <a:t>The best model used a learning rate of 0.01, 128 units in the first two layers, and a batch size of 32.</a:t>
            </a:r>
          </a:p>
          <a:p>
            <a:pPr marL="0" lvl="0" indent="0" algn="l" rtl="0">
              <a:spcBef>
                <a:spcPts val="0"/>
              </a:spcBef>
              <a:spcAft>
                <a:spcPts val="0"/>
              </a:spcAft>
              <a:buNone/>
            </a:pPr>
            <a:endParaRPr sz="1000" i="1" dirty="0">
              <a:latin typeface="Arial"/>
              <a:ea typeface="Arial"/>
              <a:cs typeface="Arial"/>
              <a:sym typeface="Arial"/>
            </a:endParaRP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research, we tested the efficiency of two optimization algorithms, Adam and Stochastic Gradient Descent (SGD), on the Adult Census Income dataset. The results </a:t>
            </a:r>
            <a:r>
              <a:rPr lang="en-GB" dirty="0" err="1"/>
              <a:t>favored</a:t>
            </a:r>
            <a:r>
              <a:rPr lang="en-GB" dirty="0"/>
              <a:t> SGD for its higher classification accuracy, mainly due to three reasons:</a:t>
            </a:r>
          </a:p>
          <a:p>
            <a:endParaRPr lang="en-GB" dirty="0"/>
          </a:p>
          <a:p>
            <a:r>
              <a:rPr lang="en-GB" dirty="0"/>
              <a:t>1. Our moderately-sized dataset helped SGD navigate the parameter space more effectively and converge to an optimal solution.</a:t>
            </a:r>
          </a:p>
          <a:p>
            <a:r>
              <a:rPr lang="en-GB" dirty="0"/>
              <a:t>2. SGD's approach of updating parameters using mini-batches of data could have enhanced its exploration of the solution space.</a:t>
            </a:r>
          </a:p>
          <a:p>
            <a:r>
              <a:rPr lang="en-GB" dirty="0"/>
              <a:t>3. The dataset's moderate dimensionality, combined with SGD's aptness for such scenarios, likely boosted its superior performance.</a:t>
            </a:r>
          </a:p>
          <a:p>
            <a:endParaRPr lang="en-GB"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tmp"/><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17730" y="1326956"/>
            <a:ext cx="7329489" cy="2102044"/>
          </a:xfrm>
        </p:spPr>
        <p:txBody>
          <a:bodyPr>
            <a:noAutofit/>
          </a:bodyPr>
          <a:lstStyle/>
          <a:p>
            <a:pPr>
              <a:lnSpc>
                <a:spcPct val="150000"/>
              </a:lnSpc>
            </a:pP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Adult Census Income Analysis</a:t>
            </a: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Team 6</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id="{7449BC7E-1E08-5CB5-6C08-81F2B10609EF}"/>
              </a:ext>
            </a:extLst>
          </p:cNvPr>
          <p:cNvSpPr txBox="1"/>
          <p:nvPr/>
        </p:nvSpPr>
        <p:spPr>
          <a:xfrm>
            <a:off x="855529" y="3257237"/>
            <a:ext cx="6586281" cy="1887953"/>
          </a:xfrm>
          <a:prstGeom prst="rect">
            <a:avLst/>
          </a:prstGeom>
          <a:noFill/>
        </p:spPr>
        <p:txBody>
          <a:bodyPr wrap="square">
            <a:spAutoFit/>
          </a:bodyPr>
          <a:lstStyle/>
          <a:p>
            <a:pPr algn="ctr">
              <a:lnSpc>
                <a:spcPct val="150000"/>
              </a:lnSpc>
            </a:pPr>
            <a:r>
              <a:rPr lang="en-US" sz="2000" dirty="0">
                <a:latin typeface="Comic Sans MS" panose="030F0702030302020204" pitchFamily="66" charset="0"/>
                <a:ea typeface="+mj-ea"/>
                <a:cs typeface="Arshia" panose="00000400000000000000" pitchFamily="2" charset="-78"/>
              </a:rPr>
              <a:t>Lecturer: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Azarfar</a:t>
            </a: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dirty="0">
                <a:latin typeface="Comic Sans MS" panose="030F0702030302020204" pitchFamily="66" charset="0"/>
                <a:ea typeface="+mj-ea"/>
                <a:cs typeface="Arshia" panose="00000400000000000000" pitchFamily="2" charset="-78"/>
              </a:rPr>
              <a:t>Team members :</a:t>
            </a:r>
            <a:br>
              <a:rPr lang="en-US" sz="2000"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6E0-227F-3C2A-5F25-5B0FB0B116E3}"/>
              </a:ext>
            </a:extLst>
          </p:cNvPr>
          <p:cNvSpPr>
            <a:spLocks noGrp="1"/>
          </p:cNvSpPr>
          <p:nvPr>
            <p:ph type="title"/>
          </p:nvPr>
        </p:nvSpPr>
        <p:spPr/>
        <p:txBody>
          <a:bodyPr/>
          <a:lstStyle/>
          <a:p>
            <a:r>
              <a:rPr lang="en-NO" dirty="0">
                <a:latin typeface="Comic Sans MS" panose="030F0902030302020204" pitchFamily="66" charset="0"/>
              </a:rPr>
              <a:t>Refrences</a:t>
            </a:r>
          </a:p>
        </p:txBody>
      </p:sp>
      <p:sp>
        <p:nvSpPr>
          <p:cNvPr id="3" name="Content Placeholder 2">
            <a:extLst>
              <a:ext uri="{FF2B5EF4-FFF2-40B4-BE49-F238E27FC236}">
                <a16:creationId xmlns:a16="http://schemas.microsoft.com/office/drawing/2014/main"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en-NO" sz="1200" dirty="0"/>
          </a:p>
        </p:txBody>
      </p:sp>
      <p:sp>
        <p:nvSpPr>
          <p:cNvPr id="4" name="Date Placeholder 3">
            <a:extLst>
              <a:ext uri="{FF2B5EF4-FFF2-40B4-BE49-F238E27FC236}">
                <a16:creationId xmlns:a16="http://schemas.microsoft.com/office/drawing/2014/main"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90B33-4F17-7D37-3B8E-8C1CD34ADD94}"/>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A289981A-BD35-E527-2F1D-6EEAA443F8E4}"/>
              </a:ext>
            </a:extLst>
          </p:cNvPr>
          <p:cNvSpPr>
            <a:spLocks noGrp="1"/>
          </p:cNvSpPr>
          <p:nvPr>
            <p:ph type="sldNum" sz="quarter" idx="12"/>
          </p:nvPr>
        </p:nvSpPr>
        <p:spPr/>
        <p:txBody>
          <a:bodyPr/>
          <a:lstStyle/>
          <a:p>
            <a:fld id="{672B7600-67E3-4D97-B453-880E2742B982}" type="slidenum">
              <a:rPr lang="en-US" smtClean="0"/>
              <a:t>2</a:t>
            </a:fld>
            <a:endParaRPr lang="en-US"/>
          </a:p>
        </p:txBody>
      </p:sp>
      <p:sp>
        <p:nvSpPr>
          <p:cNvPr id="7" name="Title 1">
            <a:extLst>
              <a:ext uri="{FF2B5EF4-FFF2-40B4-BE49-F238E27FC236}">
                <a16:creationId xmlns:a16="http://schemas.microsoft.com/office/drawing/2014/main" id="{A7BAE7EC-E688-8B00-C77D-34DC7E531342}"/>
              </a:ext>
            </a:extLst>
          </p:cNvPr>
          <p:cNvSpPr txBox="1">
            <a:spLocks/>
          </p:cNvSpPr>
          <p:nvPr/>
        </p:nvSpPr>
        <p:spPr>
          <a:xfrm>
            <a:off x="2014537" y="0"/>
            <a:ext cx="8544052" cy="1339868"/>
          </a:xfrm>
          <a:prstGeom prst="rect">
            <a:avLst/>
          </a:prstGeom>
        </p:spPr>
        <p:txBody>
          <a:bodyPr vert="horz" lIns="91440" tIns="45720" rIns="91440" bIns="45720" rtlCol="0" anchor="b">
            <a:normAutofit fontScale="92500" lnSpcReduction="20000"/>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b="1" dirty="0">
                <a:latin typeface="Comic Sans MS" panose="030F0902030302020204" pitchFamily="66" charset="0"/>
              </a:rPr>
              <a:t>Overview of the problem</a:t>
            </a:r>
            <a:endParaRPr lang="en-NO" b="1" dirty="0">
              <a:latin typeface="Comic Sans MS" panose="030F0902030302020204" pitchFamily="66" charset="0"/>
            </a:endParaRPr>
          </a:p>
        </p:txBody>
      </p:sp>
      <p:sp>
        <p:nvSpPr>
          <p:cNvPr id="8" name="Content Placeholder 2">
            <a:extLst>
              <a:ext uri="{FF2B5EF4-FFF2-40B4-BE49-F238E27FC236}">
                <a16:creationId xmlns:a16="http://schemas.microsoft.com/office/drawing/2014/main" id="{3AFF696B-B22B-D1C3-95B8-AAFB7F5CDB0A}"/>
              </a:ext>
            </a:extLst>
          </p:cNvPr>
          <p:cNvSpPr txBox="1">
            <a:spLocks/>
          </p:cNvSpPr>
          <p:nvPr/>
        </p:nvSpPr>
        <p:spPr>
          <a:xfrm>
            <a:off x="2014537" y="1724879"/>
            <a:ext cx="8162925" cy="943586"/>
          </a:xfrm>
          <a:prstGeom prst="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en-NO" dirty="0">
              <a:solidFill>
                <a:schemeClr val="tx1"/>
              </a:solidFill>
              <a:latin typeface="Comic Sans MS" panose="030F0902030302020204" pitchFamily="66" charset="0"/>
            </a:endParaRPr>
          </a:p>
        </p:txBody>
      </p:sp>
      <p:sp>
        <p:nvSpPr>
          <p:cNvPr id="11" name="Slide Number Placeholder 5">
            <a:extLst>
              <a:ext uri="{FF2B5EF4-FFF2-40B4-BE49-F238E27FC236}">
                <a16:creationId xmlns:a16="http://schemas.microsoft.com/office/drawing/2014/main" id="{860489BB-D044-7636-A95E-DE732AB99D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id="{F21E1ED8-9554-46DD-6ED9-8CAFB3224FCC}"/>
              </a:ext>
            </a:extLst>
          </p:cNvPr>
          <p:cNvGraphicFramePr/>
          <p:nvPr>
            <p:extLst>
              <p:ext uri="{D42A27DB-BD31-4B8C-83A1-F6EECF244321}">
                <p14:modId xmlns:p14="http://schemas.microsoft.com/office/powerpoint/2010/main" val="2933785501"/>
              </p:ext>
            </p:extLst>
          </p:nvPr>
        </p:nvGraphicFramePr>
        <p:xfrm>
          <a:off x="2782278" y="3050442"/>
          <a:ext cx="7008569"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552E72-8963-C0E6-91AA-D4DB1D5EE11C}"/>
              </a:ext>
            </a:extLst>
          </p:cNvPr>
          <p:cNvSpPr>
            <a:spLocks noGrp="1"/>
          </p:cNvSpPr>
          <p:nvPr>
            <p:ph type="sldNum" sz="quarter" idx="12"/>
          </p:nvPr>
        </p:nvSpPr>
        <p:spPr/>
        <p:txBody>
          <a:bodyPr/>
          <a:lstStyle/>
          <a:p>
            <a:fld id="{672B7600-67E3-4D97-B453-880E2742B982}" type="slidenum">
              <a:rPr lang="en-US" smtClean="0"/>
              <a:t>3</a:t>
            </a:fld>
            <a:endParaRPr lang="en-US"/>
          </a:p>
        </p:txBody>
      </p:sp>
      <p:sp>
        <p:nvSpPr>
          <p:cNvPr id="8" name="Date Placeholder 3">
            <a:extLst>
              <a:ext uri="{FF2B5EF4-FFF2-40B4-BE49-F238E27FC236}">
                <a16:creationId xmlns:a16="http://schemas.microsoft.com/office/drawing/2014/main" id="{BB42C7EF-551B-AACF-6872-7A0DA74A7689}"/>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9" name="Slide Number Placeholder 5">
            <a:extLst>
              <a:ext uri="{FF2B5EF4-FFF2-40B4-BE49-F238E27FC236}">
                <a16:creationId xmlns:a16="http://schemas.microsoft.com/office/drawing/2014/main" id="{9E09CFD9-A786-1AF7-3D79-D97E1DEEBDC8}"/>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id="{471DE938-FD97-6871-A05D-433C7337EE3B}"/>
              </a:ext>
            </a:extLst>
          </p:cNvPr>
          <p:cNvSpPr>
            <a:spLocks noGrp="1"/>
          </p:cNvSpPr>
          <p:nvPr>
            <p:ph type="title"/>
          </p:nvPr>
        </p:nvSpPr>
        <p:spPr>
          <a:xfrm>
            <a:off x="1123482" y="-231031"/>
            <a:ext cx="6679957" cy="1134086"/>
          </a:xfrm>
        </p:spPr>
        <p:txBody>
          <a:bodyPr>
            <a:normAutofit/>
          </a:bodyPr>
          <a:lstStyle/>
          <a:p>
            <a:r>
              <a:rPr lang="en-NO" sz="2800" b="1" dirty="0">
                <a:latin typeface="Comic Sans MS" panose="030F0702030302020204" pitchFamily="66" charset="0"/>
                <a:cs typeface="Arshia" panose="00000400000000000000" pitchFamily="2" charset="-78"/>
              </a:rPr>
              <a:t>Dataset selection</a:t>
            </a:r>
          </a:p>
        </p:txBody>
      </p:sp>
      <p:sp>
        <p:nvSpPr>
          <p:cNvPr id="11" name="Text Placeholder 2">
            <a:extLst>
              <a:ext uri="{FF2B5EF4-FFF2-40B4-BE49-F238E27FC236}">
                <a16:creationId xmlns:a16="http://schemas.microsoft.com/office/drawing/2014/main" id="{4A2367F2-810A-810C-8F05-E29E50D4254B}"/>
              </a:ext>
            </a:extLst>
          </p:cNvPr>
          <p:cNvSpPr>
            <a:spLocks noGrp="1"/>
          </p:cNvSpPr>
          <p:nvPr>
            <p:ph type="body" idx="1"/>
          </p:nvPr>
        </p:nvSpPr>
        <p:spPr>
          <a:xfrm>
            <a:off x="5479442" y="2615301"/>
            <a:ext cx="5509846" cy="2936142"/>
          </a:xfrm>
        </p:spPr>
        <p:txBody>
          <a:bodyPr/>
          <a:lstStyle/>
          <a:p>
            <a:pPr marL="0" indent="0" algn="l" defTabSz="914400" rtl="0" eaLnBrk="1" latinLnBrk="0" hangingPunct="1">
              <a:lnSpc>
                <a:spcPct val="90000"/>
              </a:lnSpc>
              <a:spcBef>
                <a:spcPts val="1000"/>
              </a:spcBef>
              <a:spcAft>
                <a:spcPts val="1200"/>
              </a:spcAft>
              <a:buFont typeface="Arial" panose="020B0604020202020204" pitchFamily="34" charset="0"/>
              <a:buNone/>
            </a:pPr>
            <a:endParaRPr lang="en-NO" dirty="0"/>
          </a:p>
        </p:txBody>
      </p:sp>
      <p:graphicFrame>
        <p:nvGraphicFramePr>
          <p:cNvPr id="15" name="Diagram 14">
            <a:extLst>
              <a:ext uri="{FF2B5EF4-FFF2-40B4-BE49-F238E27FC236}">
                <a16:creationId xmlns:a16="http://schemas.microsoft.com/office/drawing/2014/main" id="{21035679-45F1-BA38-7CC5-3F00F2E7CD34}"/>
              </a:ext>
            </a:extLst>
          </p:cNvPr>
          <p:cNvGraphicFramePr/>
          <p:nvPr>
            <p:extLst>
              <p:ext uri="{D42A27DB-BD31-4B8C-83A1-F6EECF244321}">
                <p14:modId xmlns:p14="http://schemas.microsoft.com/office/powerpoint/2010/main" val="330029591"/>
              </p:ext>
            </p:extLst>
          </p:nvPr>
        </p:nvGraphicFramePr>
        <p:xfrm>
          <a:off x="937833" y="655100"/>
          <a:ext cx="5676166" cy="4555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9C6C9098-3F53-5D6F-CF61-062F18D051FA}"/>
              </a:ext>
            </a:extLst>
          </p:cNvPr>
          <p:cNvGraphicFramePr/>
          <p:nvPr>
            <p:extLst>
              <p:ext uri="{D42A27DB-BD31-4B8C-83A1-F6EECF244321}">
                <p14:modId xmlns:p14="http://schemas.microsoft.com/office/powerpoint/2010/main" val="1461243001"/>
              </p:ext>
            </p:extLst>
          </p:nvPr>
        </p:nvGraphicFramePr>
        <p:xfrm>
          <a:off x="5209810" y="2399117"/>
          <a:ext cx="6318737" cy="36952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Bent Up Arrow 17">
            <a:extLst>
              <a:ext uri="{FF2B5EF4-FFF2-40B4-BE49-F238E27FC236}">
                <a16:creationId xmlns:a16="http://schemas.microsoft.com/office/drawing/2014/main" id="{E3ED70DF-125E-BDFC-338D-C9AA07BAE93A}"/>
              </a:ext>
            </a:extLst>
          </p:cNvPr>
          <p:cNvSpPr/>
          <p:nvPr/>
        </p:nvSpPr>
        <p:spPr>
          <a:xfrm rot="5400000">
            <a:off x="4643731" y="3787021"/>
            <a:ext cx="696971" cy="79347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Title 3">
            <a:extLst>
              <a:ext uri="{FF2B5EF4-FFF2-40B4-BE49-F238E27FC236}">
                <a16:creationId xmlns:a16="http://schemas.microsoft.com/office/drawing/2014/main" id="{83A8FE42-A784-59BC-DFB4-D8896D5D4E9B}"/>
              </a:ext>
            </a:extLst>
          </p:cNvPr>
          <p:cNvSpPr txBox="1">
            <a:spLocks/>
          </p:cNvSpPr>
          <p:nvPr/>
        </p:nvSpPr>
        <p:spPr>
          <a:xfrm>
            <a:off x="-692451" y="4663256"/>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id="{F1159BD8-BD9B-A28A-70E9-0D07D09B4080}"/>
              </a:ext>
            </a:extLst>
          </p:cNvPr>
          <p:cNvPicPr>
            <a:picLocks noChangeAspect="1"/>
          </p:cNvPicPr>
          <p:nvPr/>
        </p:nvPicPr>
        <p:blipFill>
          <a:blip r:embed="rId13"/>
          <a:stretch>
            <a:fillRect/>
          </a:stretch>
        </p:blipFill>
        <p:spPr>
          <a:xfrm>
            <a:off x="756860" y="5204843"/>
            <a:ext cx="1747570" cy="1195386"/>
          </a:xfrm>
          <a:prstGeom prst="rect">
            <a:avLst/>
          </a:prstGeom>
        </p:spPr>
      </p:pic>
      <p:pic>
        <p:nvPicPr>
          <p:cNvPr id="21" name="Picture 20">
            <a:extLst>
              <a:ext uri="{FF2B5EF4-FFF2-40B4-BE49-F238E27FC236}">
                <a16:creationId xmlns:a16="http://schemas.microsoft.com/office/drawing/2014/main" id="{56742A70-F4BE-DA23-DD4C-8B9227E101B7}"/>
              </a:ext>
            </a:extLst>
          </p:cNvPr>
          <p:cNvPicPr>
            <a:picLocks noChangeAspect="1"/>
          </p:cNvPicPr>
          <p:nvPr/>
        </p:nvPicPr>
        <p:blipFill>
          <a:blip r:embed="rId14"/>
          <a:stretch>
            <a:fillRect/>
          </a:stretch>
        </p:blipFill>
        <p:spPr>
          <a:xfrm>
            <a:off x="2707167" y="5204843"/>
            <a:ext cx="1845428" cy="1195386"/>
          </a:xfrm>
          <a:prstGeom prst="rect">
            <a:avLst/>
          </a:prstGeom>
        </p:spPr>
      </p:pic>
    </p:spTree>
    <p:extLst>
      <p:ext uri="{BB962C8B-B14F-4D97-AF65-F5344CB8AC3E}">
        <p14:creationId xmlns:p14="http://schemas.microsoft.com/office/powerpoint/2010/main" val="40236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id="{06360F11-643E-2D0D-62B5-ACA4EE66F802}"/>
              </a:ext>
            </a:extLst>
          </p:cNvPr>
          <p:cNvSpPr>
            <a:spLocks noGrp="1"/>
          </p:cNvSpPr>
          <p:nvPr>
            <p:ph type="title"/>
          </p:nvPr>
        </p:nvSpPr>
        <p:spPr>
          <a:xfrm>
            <a:off x="1913522" y="0"/>
            <a:ext cx="4514849" cy="935038"/>
          </a:xfrm>
        </p:spPr>
        <p:txBody>
          <a:bodyPr>
            <a:normAutofit/>
          </a:bodyPr>
          <a:lstStyle/>
          <a:p>
            <a:pPr algn="ctr"/>
            <a:r>
              <a:rPr lang="en-US" sz="28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id="{4130CBA4-AC99-FB6F-9365-0C541C7EF318}"/>
              </a:ext>
            </a:extLst>
          </p:cNvPr>
          <p:cNvGrpSpPr/>
          <p:nvPr/>
        </p:nvGrpSpPr>
        <p:grpSpPr>
          <a:xfrm>
            <a:off x="2506148" y="1657350"/>
            <a:ext cx="4514849" cy="4068071"/>
            <a:chOff x="3539139" y="1155685"/>
            <a:chExt cx="5113721" cy="4857779"/>
          </a:xfrm>
        </p:grpSpPr>
        <p:sp>
          <p:nvSpPr>
            <p:cNvPr id="112" name="Rectangle">
              <a:extLst>
                <a:ext uri="{FF2B5EF4-FFF2-40B4-BE49-F238E27FC236}">
                  <a16:creationId xmlns:a16="http://schemas.microsoft.com/office/drawing/2014/main"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id="{7DE70588-49D3-6560-8945-B7E1ABDDB041}"/>
              </a:ext>
            </a:extLst>
          </p:cNvPr>
          <p:cNvSpPr txBox="1"/>
          <p:nvPr/>
        </p:nvSpPr>
        <p:spPr>
          <a:xfrm>
            <a:off x="14076" y="1949842"/>
            <a:ext cx="2474554" cy="707886"/>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id="{819217B6-8EC3-0F33-9C9F-CE8E71B8B9D0}"/>
              </a:ext>
            </a:extLst>
          </p:cNvPr>
          <p:cNvSpPr txBox="1"/>
          <p:nvPr/>
        </p:nvSpPr>
        <p:spPr>
          <a:xfrm>
            <a:off x="6833785" y="2490058"/>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id="{9A808759-C6AB-3B77-EE28-60C829724E69}"/>
              </a:ext>
            </a:extLst>
          </p:cNvPr>
          <p:cNvSpPr txBox="1"/>
          <p:nvPr/>
        </p:nvSpPr>
        <p:spPr>
          <a:xfrm>
            <a:off x="78486" y="2948342"/>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id="{0E6F4264-0CC1-E146-5F62-1744985DF092}"/>
              </a:ext>
            </a:extLst>
          </p:cNvPr>
          <p:cNvSpPr txBox="1"/>
          <p:nvPr/>
        </p:nvSpPr>
        <p:spPr>
          <a:xfrm>
            <a:off x="142343" y="3946841"/>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id="{ACADC073-68B6-5DA8-FD6A-EA1F07D45722}"/>
              </a:ext>
            </a:extLst>
          </p:cNvPr>
          <p:cNvSpPr txBox="1"/>
          <p:nvPr/>
        </p:nvSpPr>
        <p:spPr>
          <a:xfrm>
            <a:off x="6833785" y="3424236"/>
            <a:ext cx="3037015"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E90220-7111-BB8F-61A1-78898F8C1E0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5BB1C75-AA09-9E6D-7FDB-B4605DC94F4A}"/>
              </a:ext>
            </a:extLst>
          </p:cNvPr>
          <p:cNvSpPr>
            <a:spLocks noGrp="1"/>
          </p:cNvSpPr>
          <p:nvPr>
            <p:ph type="ftr" sz="quarter" idx="11"/>
          </p:nvPr>
        </p:nvSpPr>
        <p:spPr/>
        <p:txBody>
          <a:bodyPr/>
          <a:lstStyle/>
          <a:p>
            <a:r>
              <a:rPr lang="en-US" dirty="0"/>
              <a:t>Your Footer Here</a:t>
            </a:r>
          </a:p>
        </p:txBody>
      </p:sp>
      <p:sp>
        <p:nvSpPr>
          <p:cNvPr id="6" name="Slide Number Placeholder 5">
            <a:extLst>
              <a:ext uri="{FF2B5EF4-FFF2-40B4-BE49-F238E27FC236}">
                <a16:creationId xmlns:a16="http://schemas.microsoft.com/office/drawing/2014/main"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8" name="Slide Number Placeholder 5">
            <a:extLst>
              <a:ext uri="{FF2B5EF4-FFF2-40B4-BE49-F238E27FC236}">
                <a16:creationId xmlns:a16="http://schemas.microsoft.com/office/drawing/2014/main" id="{F02F50B5-F751-F470-FCA9-21B8D2EC7841}"/>
              </a:ext>
            </a:extLst>
          </p:cNvPr>
          <p:cNvSpPr txBox="1">
            <a:spLocks/>
          </p:cNvSpPr>
          <p:nvPr/>
        </p:nvSpPr>
        <p:spPr>
          <a:xfrm>
            <a:off x="51827" y="68341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5</a:t>
            </a:fld>
            <a:endParaRPr lang="en-US"/>
          </a:p>
        </p:txBody>
      </p:sp>
      <p:sp>
        <p:nvSpPr>
          <p:cNvPr id="49" name="Title 3">
            <a:extLst>
              <a:ext uri="{FF2B5EF4-FFF2-40B4-BE49-F238E27FC236}">
                <a16:creationId xmlns:a16="http://schemas.microsoft.com/office/drawing/2014/main" id="{10BFA34C-1851-250A-1B82-40EBD4770DF3}"/>
              </a:ext>
            </a:extLst>
          </p:cNvPr>
          <p:cNvSpPr>
            <a:spLocks noGrp="1"/>
          </p:cNvSpPr>
          <p:nvPr>
            <p:ph type="title"/>
          </p:nvPr>
        </p:nvSpPr>
        <p:spPr>
          <a:xfrm>
            <a:off x="660586" y="-24121"/>
            <a:ext cx="10542244" cy="935038"/>
          </a:xfrm>
        </p:spPr>
        <p:txBody>
          <a:bodyPr>
            <a:normAutofit/>
          </a:bodyPr>
          <a:lstStyle/>
          <a:p>
            <a:pPr algn="ctr"/>
            <a:r>
              <a:rPr lang="en-US" sz="28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id="{4A897DA9-FE37-96B3-1DBE-67486264FB5B}"/>
              </a:ext>
            </a:extLst>
          </p:cNvPr>
          <p:cNvSpPr txBox="1">
            <a:spLocks/>
          </p:cNvSpPr>
          <p:nvPr/>
        </p:nvSpPr>
        <p:spPr>
          <a:xfrm>
            <a:off x="1589746" y="1337499"/>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id="{8CFA13EF-D02D-8E38-061A-EC2B06A5051B}"/>
              </a:ext>
            </a:extLst>
          </p:cNvPr>
          <p:cNvPicPr>
            <a:picLocks noChangeAspect="1"/>
          </p:cNvPicPr>
          <p:nvPr/>
        </p:nvPicPr>
        <p:blipFill>
          <a:blip r:embed="rId3"/>
          <a:stretch>
            <a:fillRect/>
          </a:stretch>
        </p:blipFill>
        <p:spPr>
          <a:xfrm>
            <a:off x="3493952" y="3877397"/>
            <a:ext cx="2157032" cy="2238685"/>
          </a:xfrm>
          <a:prstGeom prst="rect">
            <a:avLst/>
          </a:prstGeom>
        </p:spPr>
      </p:pic>
      <p:pic>
        <p:nvPicPr>
          <p:cNvPr id="87" name="Picture 86">
            <a:extLst>
              <a:ext uri="{FF2B5EF4-FFF2-40B4-BE49-F238E27FC236}">
                <a16:creationId xmlns:a16="http://schemas.microsoft.com/office/drawing/2014/main" id="{FA644091-9074-1846-D91F-27700649F2B8}"/>
              </a:ext>
            </a:extLst>
          </p:cNvPr>
          <p:cNvPicPr>
            <a:picLocks noChangeAspect="1"/>
          </p:cNvPicPr>
          <p:nvPr/>
        </p:nvPicPr>
        <p:blipFill>
          <a:blip r:embed="rId4"/>
          <a:stretch>
            <a:fillRect/>
          </a:stretch>
        </p:blipFill>
        <p:spPr>
          <a:xfrm>
            <a:off x="6013773" y="3855913"/>
            <a:ext cx="2359632" cy="2273565"/>
          </a:xfrm>
          <a:prstGeom prst="rect">
            <a:avLst/>
          </a:prstGeom>
        </p:spPr>
      </p:pic>
      <p:grpSp>
        <p:nvGrpSpPr>
          <p:cNvPr id="2" name="Group 1">
            <a:extLst>
              <a:ext uri="{FF2B5EF4-FFF2-40B4-BE49-F238E27FC236}">
                <a16:creationId xmlns:a16="http://schemas.microsoft.com/office/drawing/2014/main" id="{62F8574A-3C5C-5471-18AF-77A342DCA060}"/>
              </a:ext>
            </a:extLst>
          </p:cNvPr>
          <p:cNvGrpSpPr/>
          <p:nvPr/>
        </p:nvGrpSpPr>
        <p:grpSpPr>
          <a:xfrm>
            <a:off x="1141338" y="1145169"/>
            <a:ext cx="2714941" cy="2845511"/>
            <a:chOff x="902792" y="1855741"/>
            <a:chExt cx="4187678" cy="4315925"/>
          </a:xfrm>
        </p:grpSpPr>
        <p:grpSp>
          <p:nvGrpSpPr>
            <p:cNvPr id="3" name="Group 2">
              <a:extLst>
                <a:ext uri="{FF2B5EF4-FFF2-40B4-BE49-F238E27FC236}">
                  <a16:creationId xmlns:a16="http://schemas.microsoft.com/office/drawing/2014/main"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id="{E4E1570C-A046-A982-F498-B597EBE95791}"/>
              </a:ext>
            </a:extLst>
          </p:cNvPr>
          <p:cNvSpPr txBox="1"/>
          <p:nvPr/>
        </p:nvSpPr>
        <p:spPr>
          <a:xfrm>
            <a:off x="3656889" y="2043416"/>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id="{B8E7B399-3E75-7378-4F2F-F41818C2C11E}"/>
              </a:ext>
            </a:extLst>
          </p:cNvPr>
          <p:cNvSpPr txBox="1"/>
          <p:nvPr/>
        </p:nvSpPr>
        <p:spPr>
          <a:xfrm>
            <a:off x="2314569" y="1575146"/>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1">
                    <a:lumMod val="50000"/>
                  </a:schemeClr>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id="{BFC1B36D-411E-1ADC-C7AC-959DEAE0A2CA}"/>
              </a:ext>
            </a:extLst>
          </p:cNvPr>
          <p:cNvSpPr txBox="1"/>
          <p:nvPr/>
        </p:nvSpPr>
        <p:spPr>
          <a:xfrm>
            <a:off x="1831850" y="2492461"/>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6">
                    <a:lumMod val="75000"/>
                  </a:schemeClr>
                </a:solidFill>
                <a:latin typeface="Comic Sans MS" panose="030F0702030302020204" pitchFamily="66" charset="0"/>
                <a:ea typeface="+mj-ea"/>
                <a:cs typeface="Arshia" panose="00000400000000000000" pitchFamily="2" charset="-78"/>
              </a:rPr>
              <a:t>Dealing with categorical features</a:t>
            </a: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5515BC33-8625-509E-69FD-4CF86EB03F19}"/>
              </a:ext>
            </a:extLst>
          </p:cNvPr>
          <p:cNvSpPr>
            <a:spLocks noGrp="1"/>
          </p:cNvSpPr>
          <p:nvPr>
            <p:ph type="title"/>
          </p:nvPr>
        </p:nvSpPr>
        <p:spPr>
          <a:xfrm>
            <a:off x="152400" y="-11265"/>
            <a:ext cx="12039600" cy="935038"/>
          </a:xfrm>
        </p:spPr>
        <p:txBody>
          <a:bodyPr>
            <a:normAutofit/>
          </a:bodyPr>
          <a:lstStyle/>
          <a:p>
            <a:pPr algn="ctr"/>
            <a:r>
              <a:rPr lang="en-US" sz="2800" b="1" dirty="0">
                <a:latin typeface="Comic Sans MS" panose="030F0702030302020204" pitchFamily="66" charset="0"/>
                <a:cs typeface="Arshia" panose="00000400000000000000" pitchFamily="2" charset="-78"/>
              </a:rPr>
              <a:t>Supervised Learning: </a:t>
            </a:r>
            <a:br>
              <a:rPr lang="en-US" sz="2800" b="1" dirty="0">
                <a:latin typeface="Comic Sans MS" panose="030F0702030302020204" pitchFamily="66" charset="0"/>
                <a:cs typeface="Arshia" panose="00000400000000000000" pitchFamily="2" charset="-78"/>
              </a:rPr>
            </a:br>
            <a:r>
              <a:rPr lang="en-US" sz="28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id="{5189B0FB-4DE9-0E34-AE11-049D3C014445}"/>
              </a:ext>
            </a:extLst>
          </p:cNvPr>
          <p:cNvPicPr>
            <a:picLocks noChangeAspect="1"/>
          </p:cNvPicPr>
          <p:nvPr/>
        </p:nvPicPr>
        <p:blipFill>
          <a:blip r:embed="rId3"/>
          <a:stretch>
            <a:fillRect/>
          </a:stretch>
        </p:blipFill>
        <p:spPr>
          <a:xfrm>
            <a:off x="7132883" y="3344216"/>
            <a:ext cx="3208058" cy="3144057"/>
          </a:xfrm>
          <a:prstGeom prst="rect">
            <a:avLst/>
          </a:prstGeom>
        </p:spPr>
      </p:pic>
      <p:pic>
        <p:nvPicPr>
          <p:cNvPr id="7" name="Picture 6" descr="A picture containing text, screenshot, font, number&#10;&#10;Description automatically generated">
            <a:extLst>
              <a:ext uri="{FF2B5EF4-FFF2-40B4-BE49-F238E27FC236}">
                <a16:creationId xmlns:a16="http://schemas.microsoft.com/office/drawing/2014/main" id="{E1781338-8B09-7487-4475-7359BF3BEBB3}"/>
              </a:ext>
            </a:extLst>
          </p:cNvPr>
          <p:cNvPicPr>
            <a:picLocks noChangeAspect="1"/>
          </p:cNvPicPr>
          <p:nvPr/>
        </p:nvPicPr>
        <p:blipFill>
          <a:blip r:embed="rId4"/>
          <a:stretch>
            <a:fillRect/>
          </a:stretch>
        </p:blipFill>
        <p:spPr>
          <a:xfrm>
            <a:off x="6617304" y="1233183"/>
            <a:ext cx="4239217" cy="1962424"/>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id="{6BC5911A-8EA3-D43C-B01B-64555ED16E54}"/>
              </a:ext>
            </a:extLst>
          </p:cNvPr>
          <p:cNvPicPr>
            <a:picLocks noChangeAspect="1"/>
          </p:cNvPicPr>
          <p:nvPr/>
        </p:nvPicPr>
        <p:blipFill>
          <a:blip r:embed="rId5"/>
          <a:stretch>
            <a:fillRect/>
          </a:stretch>
        </p:blipFill>
        <p:spPr>
          <a:xfrm>
            <a:off x="726827" y="1865731"/>
            <a:ext cx="4871496" cy="3912454"/>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6EB54-919B-40DC-4778-214B2A100BA3}"/>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id="{DFD539D6-0FD1-F9C2-2493-2768655B47D0}"/>
              </a:ext>
            </a:extLst>
          </p:cNvPr>
          <p:cNvSpPr>
            <a:spLocks noGrp="1"/>
          </p:cNvSpPr>
          <p:nvPr>
            <p:ph type="title"/>
          </p:nvPr>
        </p:nvSpPr>
        <p:spPr>
          <a:xfrm>
            <a:off x="2388755" y="-225896"/>
            <a:ext cx="6919913" cy="1325563"/>
          </a:xfrm>
        </p:spPr>
        <p:txBody>
          <a:bodyPr>
            <a:normAutofit/>
          </a:bodyPr>
          <a:lstStyle/>
          <a:p>
            <a:pPr algn="ctr"/>
            <a:r>
              <a:rPr lang="en-GB" sz="2800" b="1" dirty="0">
                <a:latin typeface="Comic Sans MS" panose="030F0902030302020204" pitchFamily="66" charset="0"/>
              </a:rPr>
              <a:t>S</a:t>
            </a:r>
            <a:r>
              <a:rPr lang="en-GB" sz="2800" b="1" i="0" dirty="0">
                <a:effectLst/>
                <a:latin typeface="Comic Sans MS" panose="030F0902030302020204" pitchFamily="66" charset="0"/>
              </a:rPr>
              <a:t>emi-supervised Learning </a:t>
            </a:r>
            <a:br>
              <a:rPr lang="en-GB" sz="2800" b="1" i="0" dirty="0">
                <a:effectLst/>
                <a:latin typeface="Comic Sans MS" panose="030F0902030302020204" pitchFamily="66" charset="0"/>
              </a:rPr>
            </a:br>
            <a:r>
              <a:rPr lang="en-GB" sz="2800" b="1" i="0" dirty="0">
                <a:effectLst/>
                <a:latin typeface="Comic Sans MS" panose="030F0902030302020204" pitchFamily="66" charset="0"/>
              </a:rPr>
              <a:t>Using a Decision </a:t>
            </a:r>
            <a:r>
              <a:rPr lang="en-GB" sz="2800" b="1" dirty="0">
                <a:latin typeface="Comic Sans MS" panose="030F0902030302020204" pitchFamily="66" charset="0"/>
              </a:rPr>
              <a:t>T</a:t>
            </a:r>
            <a:r>
              <a:rPr lang="en-GB" sz="2800" b="1" i="0" dirty="0">
                <a:effectLst/>
                <a:latin typeface="Comic Sans MS" panose="030F0902030302020204" pitchFamily="66" charset="0"/>
              </a:rPr>
              <a:t>ree </a:t>
            </a:r>
            <a:r>
              <a:rPr lang="en-GB" sz="2800" b="1" dirty="0">
                <a:latin typeface="Comic Sans MS" panose="030F0902030302020204" pitchFamily="66" charset="0"/>
              </a:rPr>
              <a:t>C</a:t>
            </a:r>
            <a:r>
              <a:rPr lang="en-GB" sz="2800" b="1" i="0" dirty="0">
                <a:effectLst/>
                <a:latin typeface="Comic Sans MS" panose="030F0902030302020204" pitchFamily="66" charset="0"/>
              </a:rPr>
              <a:t>lassifier</a:t>
            </a:r>
            <a:endParaRPr lang="en-NO" sz="2800" dirty="0">
              <a:latin typeface="Comic Sans MS" panose="030F0902030302020204" pitchFamily="66" charset="0"/>
            </a:endParaRPr>
          </a:p>
        </p:txBody>
      </p:sp>
      <p:sp>
        <p:nvSpPr>
          <p:cNvPr id="22" name="Slide Number Placeholder 5">
            <a:extLst>
              <a:ext uri="{FF2B5EF4-FFF2-40B4-BE49-F238E27FC236}">
                <a16:creationId xmlns:a16="http://schemas.microsoft.com/office/drawing/2014/main"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id="{B14A30D4-8DF9-6941-1470-281C25499E18}"/>
              </a:ext>
            </a:extLst>
          </p:cNvPr>
          <p:cNvGraphicFramePr/>
          <p:nvPr>
            <p:extLst>
              <p:ext uri="{D42A27DB-BD31-4B8C-83A1-F6EECF244321}">
                <p14:modId xmlns:p14="http://schemas.microsoft.com/office/powerpoint/2010/main" val="1969260395"/>
              </p:ext>
            </p:extLst>
          </p:nvPr>
        </p:nvGraphicFramePr>
        <p:xfrm>
          <a:off x="44707" y="1355776"/>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text, screenshot, diagram, number&#10;&#10;Description automatically generated">
            <a:extLst>
              <a:ext uri="{FF2B5EF4-FFF2-40B4-BE49-F238E27FC236}">
                <a16:creationId xmlns:a16="http://schemas.microsoft.com/office/drawing/2014/main" id="{65C9604C-1448-E549-6E3B-3EBA3178787C}"/>
              </a:ext>
            </a:extLst>
          </p:cNvPr>
          <p:cNvPicPr>
            <a:picLocks noChangeAspect="1"/>
          </p:cNvPicPr>
          <p:nvPr/>
        </p:nvPicPr>
        <p:blipFill>
          <a:blip r:embed="rId8"/>
          <a:stretch>
            <a:fillRect/>
          </a:stretch>
        </p:blipFill>
        <p:spPr>
          <a:xfrm>
            <a:off x="9056117" y="3429000"/>
            <a:ext cx="2838842" cy="273548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id="{E6BB49DB-A942-A1C8-96C4-20B49042FBFB}"/>
              </a:ext>
            </a:extLst>
          </p:cNvPr>
          <p:cNvPicPr>
            <a:picLocks noChangeAspect="1"/>
          </p:cNvPicPr>
          <p:nvPr/>
        </p:nvPicPr>
        <p:blipFill>
          <a:blip r:embed="rId9"/>
          <a:stretch>
            <a:fillRect/>
          </a:stretch>
        </p:blipFill>
        <p:spPr>
          <a:xfrm>
            <a:off x="5318687" y="3363115"/>
            <a:ext cx="3473802" cy="2860309"/>
          </a:xfrm>
          <a:prstGeom prst="rect">
            <a:avLst/>
          </a:prstGeom>
        </p:spPr>
      </p:pic>
      <p:pic>
        <p:nvPicPr>
          <p:cNvPr id="17" name="Picture 16">
            <a:extLst>
              <a:ext uri="{FF2B5EF4-FFF2-40B4-BE49-F238E27FC236}">
                <a16:creationId xmlns:a16="http://schemas.microsoft.com/office/drawing/2014/main" id="{5B2FE083-85C0-8135-2E59-AA85A39DF21C}"/>
              </a:ext>
            </a:extLst>
          </p:cNvPr>
          <p:cNvPicPr>
            <a:picLocks noChangeAspect="1"/>
          </p:cNvPicPr>
          <p:nvPr/>
        </p:nvPicPr>
        <p:blipFill rotWithShape="1">
          <a:blip r:embed="rId10"/>
          <a:srcRect l="15797" t="48624" r="50554" b="25871"/>
          <a:stretch/>
        </p:blipFill>
        <p:spPr>
          <a:xfrm>
            <a:off x="6987847" y="1454854"/>
            <a:ext cx="3604178" cy="1707404"/>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p:nvPr>
        </p:nvSpPr>
        <p:spPr>
          <a:xfrm>
            <a:off x="228600" y="61429"/>
            <a:ext cx="12039600" cy="1333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omic Sans MS"/>
              <a:buNone/>
            </a:pPr>
            <a:r>
              <a:rPr lang="en-US" sz="2800" b="1" dirty="0">
                <a:latin typeface="Comic Sans MS"/>
                <a:ea typeface="Comic Sans MS"/>
                <a:cs typeface="Comic Sans MS"/>
                <a:sym typeface="Comic Sans MS"/>
              </a:rPr>
              <a:t>Supervised Learning: </a:t>
            </a:r>
            <a:br>
              <a:rPr lang="en-US" sz="2800" b="1" dirty="0">
                <a:latin typeface="Comic Sans MS"/>
                <a:ea typeface="Comic Sans MS"/>
                <a:cs typeface="Comic Sans MS"/>
                <a:sym typeface="Comic Sans MS"/>
              </a:rPr>
            </a:br>
            <a:r>
              <a:rPr lang="en-US" sz="2800" b="1" dirty="0">
                <a:latin typeface="Comic Sans MS"/>
                <a:ea typeface="Comic Sans MS"/>
                <a:cs typeface="Comic Sans MS"/>
                <a:sym typeface="Comic Sans MS"/>
              </a:rPr>
              <a:t>Classification with a Deep Learning Model</a:t>
            </a:r>
            <a:endParaRPr sz="2800" b="1" dirty="0">
              <a:latin typeface="Comic Sans MS"/>
              <a:ea typeface="Comic Sans MS"/>
              <a:cs typeface="Comic Sans MS"/>
              <a:sym typeface="Comic Sans MS"/>
            </a:endParaRPr>
          </a:p>
          <a:p>
            <a:pPr marL="0" lvl="0" indent="0" algn="ctr" rtl="0">
              <a:lnSpc>
                <a:spcPct val="90000"/>
              </a:lnSpc>
              <a:spcBef>
                <a:spcPts val="0"/>
              </a:spcBef>
              <a:spcAft>
                <a:spcPts val="0"/>
              </a:spcAft>
              <a:buClr>
                <a:schemeClr val="dk1"/>
              </a:buClr>
              <a:buSzPts val="2800"/>
              <a:buFont typeface="Comic Sans MS"/>
              <a:buNone/>
            </a:pPr>
            <a:endParaRPr sz="2800" b="1" dirty="0">
              <a:latin typeface="Comic Sans MS"/>
              <a:ea typeface="Comic Sans MS"/>
              <a:cs typeface="Comic Sans MS"/>
              <a:sym typeface="Comic Sans MS"/>
            </a:endParaRPr>
          </a:p>
        </p:txBody>
      </p:sp>
      <p:sp>
        <p:nvSpPr>
          <p:cNvPr id="331" name="Google Shape;331;g253b21ef07d_0_0"/>
          <p:cNvSpPr/>
          <p:nvPr/>
        </p:nvSpPr>
        <p:spPr>
          <a:xfrm flipH="1">
            <a:off x="152400" y="759375"/>
            <a:ext cx="5893776" cy="3544290"/>
          </a:xfrm>
          <a:custGeom>
            <a:avLst/>
            <a:gdLst/>
            <a:ahLst/>
            <a:cxnLst/>
            <a:rect l="l" t="t" r="r" b="b"/>
            <a:pathLst>
              <a:path w="21600" h="21600" extrusionOk="0">
                <a:moveTo>
                  <a:pt x="21600" y="11798"/>
                </a:moveTo>
                <a:cubicBezTo>
                  <a:pt x="21600" y="12737"/>
                  <a:pt x="21047" y="13496"/>
                  <a:pt x="20364" y="13496"/>
                </a:cubicBezTo>
                <a:cubicBezTo>
                  <a:pt x="20364" y="13496"/>
                  <a:pt x="20364" y="13496"/>
                  <a:pt x="20364" y="13496"/>
                </a:cubicBezTo>
                <a:cubicBezTo>
                  <a:pt x="20364" y="13571"/>
                  <a:pt x="20364" y="13645"/>
                  <a:pt x="20364" y="13735"/>
                </a:cubicBezTo>
                <a:cubicBezTo>
                  <a:pt x="20364" y="16446"/>
                  <a:pt x="18760" y="18650"/>
                  <a:pt x="16788" y="18650"/>
                </a:cubicBezTo>
                <a:cubicBezTo>
                  <a:pt x="15780" y="18650"/>
                  <a:pt x="14859" y="18070"/>
                  <a:pt x="14209" y="17131"/>
                </a:cubicBezTo>
                <a:cubicBezTo>
                  <a:pt x="13461" y="19738"/>
                  <a:pt x="11607" y="21600"/>
                  <a:pt x="9440" y="21600"/>
                </a:cubicBezTo>
                <a:cubicBezTo>
                  <a:pt x="7543" y="21600"/>
                  <a:pt x="5885" y="20185"/>
                  <a:pt x="5007" y="18084"/>
                </a:cubicBezTo>
                <a:cubicBezTo>
                  <a:pt x="4888" y="18204"/>
                  <a:pt x="4758" y="18263"/>
                  <a:pt x="4595" y="18263"/>
                </a:cubicBezTo>
                <a:cubicBezTo>
                  <a:pt x="4216" y="18263"/>
                  <a:pt x="3902" y="17831"/>
                  <a:pt x="3902" y="17310"/>
                </a:cubicBezTo>
                <a:cubicBezTo>
                  <a:pt x="3902" y="16833"/>
                  <a:pt x="4151" y="16446"/>
                  <a:pt x="4487" y="16371"/>
                </a:cubicBezTo>
                <a:cubicBezTo>
                  <a:pt x="4379" y="15790"/>
                  <a:pt x="4313" y="15180"/>
                  <a:pt x="4313" y="14554"/>
                </a:cubicBezTo>
                <a:cubicBezTo>
                  <a:pt x="4313" y="14405"/>
                  <a:pt x="4313" y="14256"/>
                  <a:pt x="4324" y="14092"/>
                </a:cubicBezTo>
                <a:cubicBezTo>
                  <a:pt x="3956" y="14301"/>
                  <a:pt x="3555" y="14420"/>
                  <a:pt x="3132" y="14420"/>
                </a:cubicBezTo>
                <a:cubicBezTo>
                  <a:pt x="1409" y="14420"/>
                  <a:pt x="0" y="12483"/>
                  <a:pt x="0" y="10115"/>
                </a:cubicBezTo>
                <a:cubicBezTo>
                  <a:pt x="0" y="7746"/>
                  <a:pt x="1409" y="5810"/>
                  <a:pt x="3132" y="5810"/>
                </a:cubicBezTo>
                <a:cubicBezTo>
                  <a:pt x="4606" y="5810"/>
                  <a:pt x="5852" y="7225"/>
                  <a:pt x="6178" y="9117"/>
                </a:cubicBezTo>
                <a:cubicBezTo>
                  <a:pt x="7066" y="8104"/>
                  <a:pt x="8204" y="7508"/>
                  <a:pt x="9440" y="7508"/>
                </a:cubicBezTo>
                <a:cubicBezTo>
                  <a:pt x="9711" y="7508"/>
                  <a:pt x="9982" y="7538"/>
                  <a:pt x="10242" y="7597"/>
                </a:cubicBezTo>
                <a:cubicBezTo>
                  <a:pt x="10090" y="7016"/>
                  <a:pt x="10014" y="6391"/>
                  <a:pt x="10014" y="5735"/>
                </a:cubicBezTo>
                <a:cubicBezTo>
                  <a:pt x="10014" y="5348"/>
                  <a:pt x="10047" y="4961"/>
                  <a:pt x="10101" y="4603"/>
                </a:cubicBezTo>
                <a:cubicBezTo>
                  <a:pt x="9765" y="4543"/>
                  <a:pt x="9494" y="4141"/>
                  <a:pt x="9494" y="3665"/>
                </a:cubicBezTo>
                <a:cubicBezTo>
                  <a:pt x="9494" y="3143"/>
                  <a:pt x="9808" y="2711"/>
                  <a:pt x="10188" y="2711"/>
                </a:cubicBezTo>
                <a:cubicBezTo>
                  <a:pt x="10329" y="2711"/>
                  <a:pt x="10469" y="2771"/>
                  <a:pt x="10578" y="2875"/>
                </a:cubicBezTo>
                <a:cubicBezTo>
                  <a:pt x="11304" y="1162"/>
                  <a:pt x="12648" y="0"/>
                  <a:pt x="14187" y="0"/>
                </a:cubicBezTo>
                <a:cubicBezTo>
                  <a:pt x="16484" y="0"/>
                  <a:pt x="18359" y="2577"/>
                  <a:pt x="18359" y="5735"/>
                </a:cubicBezTo>
                <a:cubicBezTo>
                  <a:pt x="18359" y="6927"/>
                  <a:pt x="18089" y="8044"/>
                  <a:pt x="17633" y="8953"/>
                </a:cubicBezTo>
                <a:cubicBezTo>
                  <a:pt x="18392" y="9206"/>
                  <a:pt x="19053" y="9787"/>
                  <a:pt x="19530" y="10577"/>
                </a:cubicBezTo>
                <a:cubicBezTo>
                  <a:pt x="19747" y="10293"/>
                  <a:pt x="20039" y="10115"/>
                  <a:pt x="20364" y="10115"/>
                </a:cubicBezTo>
                <a:cubicBezTo>
                  <a:pt x="21047" y="10100"/>
                  <a:pt x="21600" y="10860"/>
                  <a:pt x="21600" y="11798"/>
                </a:cubicBezTo>
                <a:close/>
                <a:moveTo>
                  <a:pt x="14545" y="19023"/>
                </a:moveTo>
                <a:cubicBezTo>
                  <a:pt x="14349" y="19023"/>
                  <a:pt x="14187" y="19246"/>
                  <a:pt x="14187" y="19514"/>
                </a:cubicBezTo>
                <a:cubicBezTo>
                  <a:pt x="14187" y="19783"/>
                  <a:pt x="14349" y="20006"/>
                  <a:pt x="14545" y="20006"/>
                </a:cubicBezTo>
                <a:cubicBezTo>
                  <a:pt x="14740" y="20006"/>
                  <a:pt x="14902" y="19783"/>
                  <a:pt x="14902" y="19514"/>
                </a:cubicBezTo>
                <a:cubicBezTo>
                  <a:pt x="14902" y="19246"/>
                  <a:pt x="14740" y="19023"/>
                  <a:pt x="14545" y="19023"/>
                </a:cubicBezTo>
                <a:close/>
                <a:moveTo>
                  <a:pt x="8432" y="4871"/>
                </a:moveTo>
                <a:cubicBezTo>
                  <a:pt x="8627" y="4871"/>
                  <a:pt x="8790" y="4648"/>
                  <a:pt x="8790" y="4380"/>
                </a:cubicBezTo>
                <a:cubicBezTo>
                  <a:pt x="8790" y="4111"/>
                  <a:pt x="8627" y="3888"/>
                  <a:pt x="8432" y="3888"/>
                </a:cubicBezTo>
                <a:cubicBezTo>
                  <a:pt x="8237" y="3888"/>
                  <a:pt x="8074" y="4111"/>
                  <a:pt x="8074" y="4380"/>
                </a:cubicBezTo>
                <a:cubicBezTo>
                  <a:pt x="8074" y="4648"/>
                  <a:pt x="8237" y="4871"/>
                  <a:pt x="8432" y="4871"/>
                </a:cubicBezTo>
                <a:close/>
                <a:moveTo>
                  <a:pt x="9158" y="6599"/>
                </a:moveTo>
                <a:cubicBezTo>
                  <a:pt x="9353" y="6599"/>
                  <a:pt x="9516" y="6376"/>
                  <a:pt x="9516" y="6108"/>
                </a:cubicBezTo>
                <a:cubicBezTo>
                  <a:pt x="9516" y="5839"/>
                  <a:pt x="9353" y="5616"/>
                  <a:pt x="9158" y="5616"/>
                </a:cubicBezTo>
                <a:cubicBezTo>
                  <a:pt x="8963" y="5616"/>
                  <a:pt x="8800" y="5839"/>
                  <a:pt x="8800" y="6108"/>
                </a:cubicBezTo>
                <a:cubicBezTo>
                  <a:pt x="8800" y="6376"/>
                  <a:pt x="8952" y="6599"/>
                  <a:pt x="9158" y="6599"/>
                </a:cubicBezTo>
                <a:close/>
              </a:path>
            </a:pathLst>
          </a:custGeom>
          <a:gradFill>
            <a:gsLst>
              <a:gs pos="0">
                <a:srgbClr val="118FC1"/>
              </a:gs>
              <a:gs pos="48000">
                <a:srgbClr val="51C1EF"/>
              </a:gs>
              <a:gs pos="100000">
                <a:srgbClr val="92D9F5"/>
              </a:gs>
            </a:gsLst>
            <a:lin ang="16200038"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g253b21ef07d_0_0"/>
          <p:cNvSpPr/>
          <p:nvPr/>
        </p:nvSpPr>
        <p:spPr>
          <a:xfrm>
            <a:off x="4524325" y="1814625"/>
            <a:ext cx="1377013"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g253b21ef07d_0_0"/>
          <p:cNvSpPr/>
          <p:nvPr/>
        </p:nvSpPr>
        <p:spPr>
          <a:xfrm>
            <a:off x="763695" y="2457958"/>
            <a:ext cx="1202400"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g253b21ef07d_0_0"/>
          <p:cNvSpPr/>
          <p:nvPr/>
        </p:nvSpPr>
        <p:spPr>
          <a:xfrm>
            <a:off x="2400625" y="2238600"/>
            <a:ext cx="2123700" cy="1874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g253b21ef07d_0_0"/>
          <p:cNvSpPr/>
          <p:nvPr/>
        </p:nvSpPr>
        <p:spPr>
          <a:xfrm>
            <a:off x="1375375" y="983925"/>
            <a:ext cx="1593300" cy="1541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g253b21ef07d_0_0"/>
          <p:cNvSpPr txBox="1"/>
          <p:nvPr/>
        </p:nvSpPr>
        <p:spPr>
          <a:xfrm>
            <a:off x="2743225" y="2846400"/>
            <a:ext cx="1781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DNN Model Architecture</a:t>
            </a:r>
            <a:endParaRPr sz="1700" b="1">
              <a:latin typeface="Comic Sans MS"/>
              <a:ea typeface="Comic Sans MS"/>
              <a:cs typeface="Comic Sans MS"/>
              <a:sym typeface="Comic Sans MS"/>
            </a:endParaRPr>
          </a:p>
        </p:txBody>
      </p:sp>
      <p:sp>
        <p:nvSpPr>
          <p:cNvPr id="337" name="Google Shape;337;g253b21ef07d_0_0"/>
          <p:cNvSpPr txBox="1"/>
          <p:nvPr/>
        </p:nvSpPr>
        <p:spPr>
          <a:xfrm>
            <a:off x="905050" y="2835950"/>
            <a:ext cx="141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Layers</a:t>
            </a:r>
            <a:endParaRPr sz="1700" b="1">
              <a:latin typeface="Comic Sans MS"/>
              <a:ea typeface="Comic Sans MS"/>
              <a:cs typeface="Comic Sans MS"/>
              <a:sym typeface="Comic Sans MS"/>
            </a:endParaRPr>
          </a:p>
        </p:txBody>
      </p:sp>
      <p:sp>
        <p:nvSpPr>
          <p:cNvPr id="338" name="Google Shape;338;g253b21ef07d_0_0"/>
          <p:cNvSpPr txBox="1"/>
          <p:nvPr/>
        </p:nvSpPr>
        <p:spPr>
          <a:xfrm>
            <a:off x="1496125" y="1373838"/>
            <a:ext cx="1351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Activation Function</a:t>
            </a:r>
            <a:endParaRPr sz="1700" b="1">
              <a:latin typeface="Comic Sans MS"/>
              <a:ea typeface="Comic Sans MS"/>
              <a:cs typeface="Comic Sans MS"/>
              <a:sym typeface="Comic Sans MS"/>
            </a:endParaRPr>
          </a:p>
        </p:txBody>
      </p:sp>
      <p:sp>
        <p:nvSpPr>
          <p:cNvPr id="339" name="Google Shape;339;g253b21ef07d_0_0"/>
          <p:cNvSpPr txBox="1"/>
          <p:nvPr/>
        </p:nvSpPr>
        <p:spPr>
          <a:xfrm>
            <a:off x="4589400" y="1985613"/>
            <a:ext cx="3318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Comic Sans MS"/>
                <a:ea typeface="Comic Sans MS"/>
                <a:cs typeface="Comic Sans MS"/>
                <a:sym typeface="Comic Sans MS"/>
              </a:rPr>
              <a:t>Hyper-</a:t>
            </a:r>
            <a:endParaRPr sz="1700" b="1" dirty="0">
              <a:latin typeface="Comic Sans MS"/>
              <a:ea typeface="Comic Sans MS"/>
              <a:cs typeface="Comic Sans MS"/>
              <a:sym typeface="Comic Sans MS"/>
            </a:endParaRPr>
          </a:p>
          <a:p>
            <a:pPr marL="0" lvl="0" indent="0" algn="l" rtl="0">
              <a:spcBef>
                <a:spcPts val="0"/>
              </a:spcBef>
              <a:spcAft>
                <a:spcPts val="0"/>
              </a:spcAft>
              <a:buNone/>
            </a:pPr>
            <a:r>
              <a:rPr lang="en-US" sz="1700" b="1" dirty="0">
                <a:latin typeface="Comic Sans MS"/>
                <a:ea typeface="Comic Sans MS"/>
                <a:cs typeface="Comic Sans MS"/>
                <a:sym typeface="Comic Sans MS"/>
              </a:rPr>
              <a:t>parameters</a:t>
            </a:r>
            <a:endParaRPr sz="17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C0691171-9576-0A4F-B51E-8D4E5B927A63}"/>
              </a:ext>
            </a:extLst>
          </p:cNvPr>
          <p:cNvPicPr>
            <a:picLocks noChangeAspect="1"/>
          </p:cNvPicPr>
          <p:nvPr/>
        </p:nvPicPr>
        <p:blipFill rotWithShape="1">
          <a:blip r:embed="rId3"/>
          <a:srcRect l="40406" t="20255" r="10816" b="44550"/>
          <a:stretch/>
        </p:blipFill>
        <p:spPr>
          <a:xfrm>
            <a:off x="7412473" y="1535091"/>
            <a:ext cx="3874477" cy="1747259"/>
          </a:xfrm>
          <a:prstGeom prst="rect">
            <a:avLst/>
          </a:prstGeom>
        </p:spPr>
      </p:pic>
      <p:pic>
        <p:nvPicPr>
          <p:cNvPr id="5" name="Picture 4">
            <a:extLst>
              <a:ext uri="{FF2B5EF4-FFF2-40B4-BE49-F238E27FC236}">
                <a16:creationId xmlns:a16="http://schemas.microsoft.com/office/drawing/2014/main" id="{9EDEB82D-BB68-DB11-9F5D-0CF0D26557AC}"/>
              </a:ext>
            </a:extLst>
          </p:cNvPr>
          <p:cNvPicPr>
            <a:picLocks noChangeAspect="1"/>
          </p:cNvPicPr>
          <p:nvPr/>
        </p:nvPicPr>
        <p:blipFill rotWithShape="1">
          <a:blip r:embed="rId4"/>
          <a:srcRect l="27571" t="22842" r="8174" b="11405"/>
          <a:stretch/>
        </p:blipFill>
        <p:spPr>
          <a:xfrm>
            <a:off x="3164905" y="4366057"/>
            <a:ext cx="3532701" cy="2259379"/>
          </a:xfrm>
          <a:prstGeom prst="rect">
            <a:avLst/>
          </a:prstGeom>
        </p:spPr>
      </p:pic>
      <p:pic>
        <p:nvPicPr>
          <p:cNvPr id="9" name="Picture 8">
            <a:extLst>
              <a:ext uri="{FF2B5EF4-FFF2-40B4-BE49-F238E27FC236}">
                <a16:creationId xmlns:a16="http://schemas.microsoft.com/office/drawing/2014/main" id="{F5F39AED-A056-20DB-D037-D18965F81034}"/>
              </a:ext>
            </a:extLst>
          </p:cNvPr>
          <p:cNvPicPr>
            <a:picLocks noChangeAspect="1"/>
          </p:cNvPicPr>
          <p:nvPr/>
        </p:nvPicPr>
        <p:blipFill rotWithShape="1">
          <a:blip r:embed="rId5"/>
          <a:srcRect l="28798" t="21784" r="9099" b="6940"/>
          <a:stretch/>
        </p:blipFill>
        <p:spPr>
          <a:xfrm>
            <a:off x="7209067" y="3554400"/>
            <a:ext cx="4281288" cy="30710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8621-A4A3-3086-AC24-6B812B6C167C}"/>
              </a:ext>
            </a:extLst>
          </p:cNvPr>
          <p:cNvSpPr>
            <a:spLocks noGrp="1"/>
          </p:cNvSpPr>
          <p:nvPr>
            <p:ph type="title"/>
          </p:nvPr>
        </p:nvSpPr>
        <p:spPr>
          <a:xfrm>
            <a:off x="3319837" y="139793"/>
            <a:ext cx="5552326" cy="1325563"/>
          </a:xfrm>
        </p:spPr>
        <p:txBody>
          <a:bodyPr>
            <a:normAutofit/>
          </a:bodyPr>
          <a:lstStyle/>
          <a:p>
            <a:r>
              <a:rPr lang="en-NO" sz="2800" b="1" dirty="0">
                <a:latin typeface="Comic Sans MS" panose="030F0902030302020204" pitchFamily="66" charset="0"/>
              </a:rPr>
              <a:t>Optimization </a:t>
            </a:r>
            <a:r>
              <a:rPr lang="en-US" sz="2800" b="1" dirty="0">
                <a:latin typeface="Comic Sans MS" panose="030F0902030302020204" pitchFamily="66" charset="0"/>
              </a:rPr>
              <a:t>for DNN</a:t>
            </a:r>
            <a:endParaRPr lang="en-NO" sz="2800" dirty="0"/>
          </a:p>
        </p:txBody>
      </p:sp>
      <p:pic>
        <p:nvPicPr>
          <p:cNvPr id="8" name="Content Placeholder 7">
            <a:extLst>
              <a:ext uri="{FF2B5EF4-FFF2-40B4-BE49-F238E27FC236}">
                <a16:creationId xmlns:a16="http://schemas.microsoft.com/office/drawing/2014/main" id="{3D2089EA-7C44-FC69-B384-1057325DD0F6}"/>
              </a:ext>
            </a:extLst>
          </p:cNvPr>
          <p:cNvPicPr>
            <a:picLocks noGrp="1" noChangeAspect="1"/>
          </p:cNvPicPr>
          <p:nvPr>
            <p:ph idx="1"/>
          </p:nvPr>
        </p:nvPicPr>
        <p:blipFill rotWithShape="1">
          <a:blip r:embed="rId3"/>
          <a:srcRect l="50369" t="6213" r="2717" b="5245"/>
          <a:stretch/>
        </p:blipFill>
        <p:spPr>
          <a:xfrm>
            <a:off x="280023" y="1546850"/>
            <a:ext cx="3644704" cy="4299198"/>
          </a:xfrm>
          <a:prstGeom prst="rect">
            <a:avLst/>
          </a:prstGeom>
        </p:spPr>
      </p:pic>
      <p:sp>
        <p:nvSpPr>
          <p:cNvPr id="4" name="Date Placeholder 3">
            <a:extLst>
              <a:ext uri="{FF2B5EF4-FFF2-40B4-BE49-F238E27FC236}">
                <a16:creationId xmlns:a16="http://schemas.microsoft.com/office/drawing/2014/main" id="{1C728C8F-9488-E8BB-831F-9A9DE15B0F8A}"/>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8925AE6-9C50-C675-9542-96D25D31195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C264CCFD-580E-420A-91F6-846C872E45F8}"/>
              </a:ext>
            </a:extLst>
          </p:cNvPr>
          <p:cNvSpPr>
            <a:spLocks noGrp="1"/>
          </p:cNvSpPr>
          <p:nvPr>
            <p:ph type="sldNum" sz="quarter" idx="12"/>
          </p:nvPr>
        </p:nvSpPr>
        <p:spPr/>
        <p:txBody>
          <a:bodyPr/>
          <a:lstStyle/>
          <a:p>
            <a:fld id="{672B7600-67E3-4D97-B453-880E2742B982}" type="slidenum">
              <a:rPr lang="en-US" smtClean="0"/>
              <a:t>9</a:t>
            </a:fld>
            <a:endParaRPr lang="en-US"/>
          </a:p>
        </p:txBody>
      </p:sp>
      <p:sp>
        <p:nvSpPr>
          <p:cNvPr id="9" name="Freeform: Shape 3">
            <a:extLst>
              <a:ext uri="{FF2B5EF4-FFF2-40B4-BE49-F238E27FC236}">
                <a16:creationId xmlns:a16="http://schemas.microsoft.com/office/drawing/2014/main" id="{B34DE2F2-AC52-29D9-CD96-0DF26D171A51}"/>
              </a:ext>
            </a:extLst>
          </p:cNvPr>
          <p:cNvSpPr/>
          <p:nvPr/>
        </p:nvSpPr>
        <p:spPr>
          <a:xfrm>
            <a:off x="4113088" y="2008473"/>
            <a:ext cx="4769349" cy="744414"/>
          </a:xfrm>
          <a:custGeom>
            <a:avLst/>
            <a:gdLst>
              <a:gd name="connsiteX0" fmla="*/ 0 w 9352547"/>
              <a:gd name="connsiteY0" fmla="*/ 0 h 1364748"/>
              <a:gd name="connsiteX1" fmla="*/ 1752600 w 9352547"/>
              <a:gd name="connsiteY1" fmla="*/ 0 h 1364748"/>
              <a:gd name="connsiteX2" fmla="*/ 3793960 w 9352547"/>
              <a:gd name="connsiteY2" fmla="*/ 0 h 1364748"/>
              <a:gd name="connsiteX3" fmla="*/ 3800855 w 9352547"/>
              <a:gd name="connsiteY3" fmla="*/ 0 h 1364748"/>
              <a:gd name="connsiteX4" fmla="*/ 3807735 w 9352547"/>
              <a:gd name="connsiteY4" fmla="*/ 19494 h 1364748"/>
              <a:gd name="connsiteX5" fmla="*/ 4498453 w 9352547"/>
              <a:gd name="connsiteY5" fmla="*/ 196546 h 1364748"/>
              <a:gd name="connsiteX6" fmla="*/ 4676270 w 9352547"/>
              <a:gd name="connsiteY6" fmla="*/ 201027 h 1364748"/>
              <a:gd name="connsiteX7" fmla="*/ 5540661 w 9352547"/>
              <a:gd name="connsiteY7" fmla="*/ 24902 h 1364748"/>
              <a:gd name="connsiteX8" fmla="*/ 5550702 w 9352547"/>
              <a:gd name="connsiteY8" fmla="*/ 0 h 1364748"/>
              <a:gd name="connsiteX9" fmla="*/ 5558587 w 9352547"/>
              <a:gd name="connsiteY9" fmla="*/ 0 h 1364748"/>
              <a:gd name="connsiteX10" fmla="*/ 7447548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0" y="0"/>
                </a:lnTo>
                <a:lnTo>
                  <a:pt x="3793960" y="0"/>
                </a:lnTo>
                <a:lnTo>
                  <a:pt x="3800855" y="0"/>
                </a:lnTo>
                <a:lnTo>
                  <a:pt x="3807735" y="19494"/>
                </a:lnTo>
                <a:cubicBezTo>
                  <a:pt x="3871121" y="108208"/>
                  <a:pt x="4146654" y="178549"/>
                  <a:pt x="4498453" y="196546"/>
                </a:cubicBezTo>
                <a:cubicBezTo>
                  <a:pt x="4555889" y="199484"/>
                  <a:pt x="4615359" y="201027"/>
                  <a:pt x="4676270" y="201027"/>
                </a:cubicBezTo>
                <a:cubicBezTo>
                  <a:pt x="5102649" y="201027"/>
                  <a:pt x="5458388" y="125416"/>
                  <a:pt x="5540661" y="24902"/>
                </a:cubicBezTo>
                <a:lnTo>
                  <a:pt x="5550702" y="0"/>
                </a:lnTo>
                <a:lnTo>
                  <a:pt x="5558587" y="0"/>
                </a:lnTo>
                <a:lnTo>
                  <a:pt x="7447548"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sz="1000"/>
          </a:p>
        </p:txBody>
      </p:sp>
      <p:sp>
        <p:nvSpPr>
          <p:cNvPr id="10" name="Freeform: Shape 5">
            <a:extLst>
              <a:ext uri="{FF2B5EF4-FFF2-40B4-BE49-F238E27FC236}">
                <a16:creationId xmlns:a16="http://schemas.microsoft.com/office/drawing/2014/main" id="{D3F43485-7577-791B-6CDC-491040357625}"/>
              </a:ext>
            </a:extLst>
          </p:cNvPr>
          <p:cNvSpPr/>
          <p:nvPr/>
        </p:nvSpPr>
        <p:spPr>
          <a:xfrm>
            <a:off x="4104922" y="3393172"/>
            <a:ext cx="4895240" cy="829394"/>
          </a:xfrm>
          <a:custGeom>
            <a:avLst/>
            <a:gdLst>
              <a:gd name="connsiteX0" fmla="*/ 0 w 9352547"/>
              <a:gd name="connsiteY0" fmla="*/ 0 h 1364748"/>
              <a:gd name="connsiteX1" fmla="*/ 1743578 w 9352547"/>
              <a:gd name="connsiteY1" fmla="*/ 0 h 1364748"/>
              <a:gd name="connsiteX2" fmla="*/ 3793960 w 9352547"/>
              <a:gd name="connsiteY2" fmla="*/ 0 h 1364748"/>
              <a:gd name="connsiteX3" fmla="*/ 3799972 w 9352547"/>
              <a:gd name="connsiteY3" fmla="*/ 0 h 1364748"/>
              <a:gd name="connsiteX4" fmla="*/ 3807737 w 9352547"/>
              <a:gd name="connsiteY4" fmla="*/ 22001 h 1364748"/>
              <a:gd name="connsiteX5" fmla="*/ 4498455 w 9352547"/>
              <a:gd name="connsiteY5" fmla="*/ 199053 h 1364748"/>
              <a:gd name="connsiteX6" fmla="*/ 4676272 w 9352547"/>
              <a:gd name="connsiteY6" fmla="*/ 203534 h 1364748"/>
              <a:gd name="connsiteX7" fmla="*/ 5540663 w 9352547"/>
              <a:gd name="connsiteY7" fmla="*/ 27409 h 1364748"/>
              <a:gd name="connsiteX8" fmla="*/ 5551715 w 9352547"/>
              <a:gd name="connsiteY8" fmla="*/ 0 h 1364748"/>
              <a:gd name="connsiteX9" fmla="*/ 5558587 w 9352547"/>
              <a:gd name="connsiteY9" fmla="*/ 0 h 1364748"/>
              <a:gd name="connsiteX10" fmla="*/ 7438526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43578" y="0"/>
                </a:lnTo>
                <a:lnTo>
                  <a:pt x="3793960" y="0"/>
                </a:lnTo>
                <a:lnTo>
                  <a:pt x="3799972" y="0"/>
                </a:lnTo>
                <a:lnTo>
                  <a:pt x="3807737" y="22001"/>
                </a:lnTo>
                <a:cubicBezTo>
                  <a:pt x="3871123" y="110715"/>
                  <a:pt x="4146656" y="181056"/>
                  <a:pt x="4498455" y="199053"/>
                </a:cubicBezTo>
                <a:cubicBezTo>
                  <a:pt x="4555891" y="201991"/>
                  <a:pt x="4615361" y="203534"/>
                  <a:pt x="4676272" y="203534"/>
                </a:cubicBezTo>
                <a:cubicBezTo>
                  <a:pt x="5102651" y="203534"/>
                  <a:pt x="5458390" y="127923"/>
                  <a:pt x="5540663" y="27409"/>
                </a:cubicBezTo>
                <a:lnTo>
                  <a:pt x="5551715" y="0"/>
                </a:lnTo>
                <a:lnTo>
                  <a:pt x="5558587" y="0"/>
                </a:lnTo>
                <a:lnTo>
                  <a:pt x="7438526"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sz="1000"/>
          </a:p>
        </p:txBody>
      </p:sp>
      <p:sp>
        <p:nvSpPr>
          <p:cNvPr id="11" name="Freeform: Shape 4">
            <a:extLst>
              <a:ext uri="{FF2B5EF4-FFF2-40B4-BE49-F238E27FC236}">
                <a16:creationId xmlns:a16="http://schemas.microsoft.com/office/drawing/2014/main" id="{1ED29B80-0A50-4AA8-5733-AC7D8F01DE1F}"/>
              </a:ext>
            </a:extLst>
          </p:cNvPr>
          <p:cNvSpPr/>
          <p:nvPr/>
        </p:nvSpPr>
        <p:spPr>
          <a:xfrm>
            <a:off x="4104923" y="4777873"/>
            <a:ext cx="4769349" cy="744414"/>
          </a:xfrm>
          <a:custGeom>
            <a:avLst/>
            <a:gdLst>
              <a:gd name="connsiteX0" fmla="*/ 0 w 9352547"/>
              <a:gd name="connsiteY0" fmla="*/ 0 h 1364748"/>
              <a:gd name="connsiteX1" fmla="*/ 1752601 w 9352547"/>
              <a:gd name="connsiteY1" fmla="*/ 0 h 1364748"/>
              <a:gd name="connsiteX2" fmla="*/ 3793960 w 9352547"/>
              <a:gd name="connsiteY2" fmla="*/ 0 h 1364748"/>
              <a:gd name="connsiteX3" fmla="*/ 3799087 w 9352547"/>
              <a:gd name="connsiteY3" fmla="*/ 0 h 1364748"/>
              <a:gd name="connsiteX4" fmla="*/ 3807736 w 9352547"/>
              <a:gd name="connsiteY4" fmla="*/ 24507 h 1364748"/>
              <a:gd name="connsiteX5" fmla="*/ 4498454 w 9352547"/>
              <a:gd name="connsiteY5" fmla="*/ 201559 h 1364748"/>
              <a:gd name="connsiteX6" fmla="*/ 4676271 w 9352547"/>
              <a:gd name="connsiteY6" fmla="*/ 206040 h 1364748"/>
              <a:gd name="connsiteX7" fmla="*/ 5540662 w 9352547"/>
              <a:gd name="connsiteY7" fmla="*/ 29916 h 1364748"/>
              <a:gd name="connsiteX8" fmla="*/ 5552725 w 9352547"/>
              <a:gd name="connsiteY8" fmla="*/ 0 h 1364748"/>
              <a:gd name="connsiteX9" fmla="*/ 5558587 w 9352547"/>
              <a:gd name="connsiteY9" fmla="*/ 0 h 1364748"/>
              <a:gd name="connsiteX10" fmla="*/ 7447549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1" y="0"/>
                </a:lnTo>
                <a:lnTo>
                  <a:pt x="3793960" y="0"/>
                </a:lnTo>
                <a:lnTo>
                  <a:pt x="3799087" y="0"/>
                </a:lnTo>
                <a:lnTo>
                  <a:pt x="3807736" y="24507"/>
                </a:lnTo>
                <a:cubicBezTo>
                  <a:pt x="3871122" y="113221"/>
                  <a:pt x="4146655" y="183562"/>
                  <a:pt x="4498454" y="201559"/>
                </a:cubicBezTo>
                <a:cubicBezTo>
                  <a:pt x="4555890" y="204497"/>
                  <a:pt x="4615360" y="206040"/>
                  <a:pt x="4676271" y="206040"/>
                </a:cubicBezTo>
                <a:cubicBezTo>
                  <a:pt x="5102650" y="206040"/>
                  <a:pt x="5458389" y="130429"/>
                  <a:pt x="5540662" y="29916"/>
                </a:cubicBezTo>
                <a:lnTo>
                  <a:pt x="5552725" y="0"/>
                </a:lnTo>
                <a:lnTo>
                  <a:pt x="5558587" y="0"/>
                </a:lnTo>
                <a:lnTo>
                  <a:pt x="7447549"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2" name="Rectangle 11">
            <a:extLst>
              <a:ext uri="{FF2B5EF4-FFF2-40B4-BE49-F238E27FC236}">
                <a16:creationId xmlns:a16="http://schemas.microsoft.com/office/drawing/2014/main" id="{E01C9A26-02AE-9B09-E55B-6C0E9AD3A584}"/>
              </a:ext>
            </a:extLst>
          </p:cNvPr>
          <p:cNvSpPr/>
          <p:nvPr/>
        </p:nvSpPr>
        <p:spPr>
          <a:xfrm>
            <a:off x="4113088" y="2008473"/>
            <a:ext cx="740482" cy="626962"/>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14" name="TextBox 13">
            <a:extLst>
              <a:ext uri="{FF2B5EF4-FFF2-40B4-BE49-F238E27FC236}">
                <a16:creationId xmlns:a16="http://schemas.microsoft.com/office/drawing/2014/main" id="{E91072FB-8B40-1B67-B16C-3242A1A95F3E}"/>
              </a:ext>
            </a:extLst>
          </p:cNvPr>
          <p:cNvSpPr txBox="1"/>
          <p:nvPr/>
        </p:nvSpPr>
        <p:spPr>
          <a:xfrm>
            <a:off x="4820522" y="2095448"/>
            <a:ext cx="1028552"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SGD's Advantage</a:t>
            </a:r>
            <a:endParaRPr lang="en-US" sz="1200" b="1" noProof="1">
              <a:latin typeface="Comic Sans MS" panose="030F0902030302020204" pitchFamily="66" charset="0"/>
            </a:endParaRPr>
          </a:p>
        </p:txBody>
      </p:sp>
      <p:sp>
        <p:nvSpPr>
          <p:cNvPr id="15" name="TextBox 14">
            <a:extLst>
              <a:ext uri="{FF2B5EF4-FFF2-40B4-BE49-F238E27FC236}">
                <a16:creationId xmlns:a16="http://schemas.microsoft.com/office/drawing/2014/main" id="{F4EDB552-9156-7A93-A45E-FF7E2728CDD1}"/>
              </a:ext>
            </a:extLst>
          </p:cNvPr>
          <p:cNvSpPr txBox="1"/>
          <p:nvPr/>
        </p:nvSpPr>
        <p:spPr>
          <a:xfrm>
            <a:off x="6844578" y="2116933"/>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Navigation &amp; Convergence in Moderate-Sized Datasets"</a:t>
            </a:r>
          </a:p>
        </p:txBody>
      </p:sp>
      <p:sp>
        <p:nvSpPr>
          <p:cNvPr id="18" name="TextBox 17">
            <a:extLst>
              <a:ext uri="{FF2B5EF4-FFF2-40B4-BE49-F238E27FC236}">
                <a16:creationId xmlns:a16="http://schemas.microsoft.com/office/drawing/2014/main" id="{AFA227B5-4A04-C7D8-33F0-26FAC3050F4A}"/>
              </a:ext>
            </a:extLst>
          </p:cNvPr>
          <p:cNvSpPr txBox="1"/>
          <p:nvPr/>
        </p:nvSpPr>
        <p:spPr>
          <a:xfrm>
            <a:off x="4839983" y="3469498"/>
            <a:ext cx="1256017"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Leveraging</a:t>
            </a:r>
          </a:p>
          <a:p>
            <a:pPr algn="ctr"/>
            <a:r>
              <a:rPr lang="en-GB" sz="1200" dirty="0">
                <a:latin typeface="Comic Sans MS" panose="030F0902030302020204" pitchFamily="66" charset="0"/>
              </a:rPr>
              <a:t>Mini-Batches</a:t>
            </a:r>
            <a:endParaRPr lang="en-US" sz="1200" b="1" noProof="1">
              <a:latin typeface="Comic Sans MS" panose="030F0902030302020204" pitchFamily="66" charset="0"/>
            </a:endParaRPr>
          </a:p>
        </p:txBody>
      </p:sp>
      <p:sp>
        <p:nvSpPr>
          <p:cNvPr id="19" name="TextBox 18">
            <a:extLst>
              <a:ext uri="{FF2B5EF4-FFF2-40B4-BE49-F238E27FC236}">
                <a16:creationId xmlns:a16="http://schemas.microsoft.com/office/drawing/2014/main" id="{3F5B5CDB-B0AD-443C-1410-D372AA99D2B1}"/>
              </a:ext>
            </a:extLst>
          </p:cNvPr>
          <p:cNvSpPr txBox="1"/>
          <p:nvPr/>
        </p:nvSpPr>
        <p:spPr>
          <a:xfrm>
            <a:off x="6889403" y="3563264"/>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How SGD Enhances Solution Space Exploration</a:t>
            </a:r>
            <a:endParaRPr lang="en-US" sz="1100" noProof="1">
              <a:latin typeface="Comic Sans MS" panose="030F0902030302020204" pitchFamily="66" charset="0"/>
            </a:endParaRPr>
          </a:p>
        </p:txBody>
      </p:sp>
      <p:sp>
        <p:nvSpPr>
          <p:cNvPr id="20" name="Rectangle 19">
            <a:extLst>
              <a:ext uri="{FF2B5EF4-FFF2-40B4-BE49-F238E27FC236}">
                <a16:creationId xmlns:a16="http://schemas.microsoft.com/office/drawing/2014/main" id="{CE8B3554-7B62-360B-F03D-3909D3459AAC}"/>
              </a:ext>
            </a:extLst>
          </p:cNvPr>
          <p:cNvSpPr/>
          <p:nvPr/>
        </p:nvSpPr>
        <p:spPr>
          <a:xfrm>
            <a:off x="4113088" y="4777871"/>
            <a:ext cx="732317" cy="62637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03</a:t>
            </a:r>
          </a:p>
        </p:txBody>
      </p:sp>
      <p:sp>
        <p:nvSpPr>
          <p:cNvPr id="22" name="TextBox 21">
            <a:extLst>
              <a:ext uri="{FF2B5EF4-FFF2-40B4-BE49-F238E27FC236}">
                <a16:creationId xmlns:a16="http://schemas.microsoft.com/office/drawing/2014/main" id="{C9E2477F-7DCA-3121-E48A-3618C40730B6}"/>
              </a:ext>
            </a:extLst>
          </p:cNvPr>
          <p:cNvSpPr txBox="1"/>
          <p:nvPr/>
        </p:nvSpPr>
        <p:spPr>
          <a:xfrm>
            <a:off x="4876969" y="4952557"/>
            <a:ext cx="1250595" cy="276999"/>
          </a:xfrm>
          <a:prstGeom prst="rect">
            <a:avLst/>
          </a:prstGeom>
          <a:noFill/>
        </p:spPr>
        <p:txBody>
          <a:bodyPr wrap="square" lIns="0" rIns="0" rtlCol="0" anchor="ctr">
            <a:spAutoFit/>
          </a:bodyPr>
          <a:lstStyle/>
          <a:p>
            <a:pPr algn="ctr"/>
            <a:r>
              <a:rPr lang="en-GB" sz="1200" dirty="0">
                <a:latin typeface="Comic Sans MS" panose="030F0902030302020204" pitchFamily="66" charset="0"/>
              </a:rPr>
              <a:t>Perfect Match</a:t>
            </a:r>
            <a:endParaRPr lang="en-US" sz="1200" b="1" noProof="1">
              <a:solidFill>
                <a:schemeClr val="bg1"/>
              </a:solidFill>
              <a:latin typeface="Comic Sans MS" panose="030F0902030302020204" pitchFamily="66" charset="0"/>
            </a:endParaRPr>
          </a:p>
        </p:txBody>
      </p:sp>
      <p:sp>
        <p:nvSpPr>
          <p:cNvPr id="23" name="TextBox 22">
            <a:extLst>
              <a:ext uri="{FF2B5EF4-FFF2-40B4-BE49-F238E27FC236}">
                <a16:creationId xmlns:a16="http://schemas.microsoft.com/office/drawing/2014/main" id="{AB8FBEFB-7922-22BA-7D70-5532BDA39944}"/>
              </a:ext>
            </a:extLst>
          </p:cNvPr>
          <p:cNvSpPr txBox="1"/>
          <p:nvPr/>
        </p:nvSpPr>
        <p:spPr>
          <a:xfrm>
            <a:off x="6828886" y="4848749"/>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Moderate Dimensionality&amp; SGD’s Superior Performance</a:t>
            </a:r>
            <a:endParaRPr lang="en-US" sz="1100" noProof="1">
              <a:solidFill>
                <a:schemeClr val="bg1"/>
              </a:solidFill>
              <a:latin typeface="Comic Sans MS" panose="030F0902030302020204" pitchFamily="66" charset="0"/>
            </a:endParaRPr>
          </a:p>
        </p:txBody>
      </p:sp>
      <p:sp>
        <p:nvSpPr>
          <p:cNvPr id="24" name="Rectangle 23">
            <a:extLst>
              <a:ext uri="{FF2B5EF4-FFF2-40B4-BE49-F238E27FC236}">
                <a16:creationId xmlns:a16="http://schemas.microsoft.com/office/drawing/2014/main" id="{9DEE37C1-5584-BA40-E7B6-609EEB12CCB4}"/>
              </a:ext>
            </a:extLst>
          </p:cNvPr>
          <p:cNvSpPr/>
          <p:nvPr/>
        </p:nvSpPr>
        <p:spPr>
          <a:xfrm>
            <a:off x="4121253" y="3403537"/>
            <a:ext cx="732318" cy="67880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1864</TotalTime>
  <Words>1786</Words>
  <Application>Microsoft Office PowerPoint</Application>
  <PresentationFormat>Widescreen</PresentationFormat>
  <Paragraphs>193</Paragraphs>
  <Slides>10</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Optimization for DNN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Niloofar Tavakolian</cp:lastModifiedBy>
  <cp:revision>215</cp:revision>
  <dcterms:created xsi:type="dcterms:W3CDTF">2023-04-15T15:33:42Z</dcterms:created>
  <dcterms:modified xsi:type="dcterms:W3CDTF">2023-06-21T15:49:41Z</dcterms:modified>
  <cp:category>Templates</cp:category>
</cp:coreProperties>
</file>